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1"/>
  </p:handoutMasterIdLst>
  <p:sldIdLst>
    <p:sldId id="263" r:id="rId2"/>
    <p:sldId id="256" r:id="rId3"/>
    <p:sldId id="258" r:id="rId4"/>
    <p:sldId id="259" r:id="rId5"/>
    <p:sldId id="271" r:id="rId6"/>
    <p:sldId id="260" r:id="rId7"/>
    <p:sldId id="274" r:id="rId8"/>
    <p:sldId id="269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DD5C3-661A-274D-A1A3-F86E84D5EFE5}" type="datetimeFigureOut">
              <a:rPr lang="en-US" smtClean="0"/>
              <a:pPr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41166-E877-FF45-BB40-BA964B012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0130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513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602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3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47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28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991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930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519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271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034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BAAC-767A-9345-A1BD-B4E8B301321E}" type="datetimeFigureOut">
              <a:rPr lang="en-US" smtClean="0"/>
              <a:pPr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087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BAAC-767A-9345-A1BD-B4E8B301321E}" type="datetimeFigureOut">
              <a:rPr lang="en-US" smtClean="0"/>
              <a:pPr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B8AD-0D1D-884A-8A04-433265A6F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752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Morning AP Bio!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7751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Turn in your Quiz Corrections. </a:t>
            </a:r>
          </a:p>
          <a:p>
            <a:pPr lvl="1"/>
            <a:r>
              <a:rPr lang="en-US" dirty="0" smtClean="0"/>
              <a:t>(3 minutes!)</a:t>
            </a:r>
          </a:p>
          <a:p>
            <a:pPr lvl="1"/>
            <a:endParaRPr lang="en-US" dirty="0" smtClean="0"/>
          </a:p>
          <a:p>
            <a:r>
              <a:rPr lang="en-US" sz="3600" dirty="0" smtClean="0"/>
              <a:t>Review the Socratic Seminar </a:t>
            </a:r>
            <a:r>
              <a:rPr lang="en-US" sz="3600" dirty="0" smtClean="0"/>
              <a:t>article and</a:t>
            </a:r>
            <a:r>
              <a:rPr lang="en-US" sz="3600" dirty="0" smtClean="0"/>
              <a:t> your Reading Aid.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766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Socratic Seminar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3999" cy="1752600"/>
          </a:xfrm>
        </p:spPr>
        <p:txBody>
          <a:bodyPr/>
          <a:lstStyle/>
          <a:p>
            <a:r>
              <a:rPr lang="en-US" dirty="0" smtClean="0"/>
              <a:t>Origin of Life: Power Behind Primordial Soup Discovered</a:t>
            </a:r>
          </a:p>
          <a:p>
            <a:r>
              <a:rPr lang="en-US" dirty="0" smtClean="0"/>
              <a:t>AP Biology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356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4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Socratic Seminar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649"/>
            <a:ext cx="8229600" cy="56113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Norms</a:t>
            </a:r>
          </a:p>
          <a:p>
            <a:pPr lvl="1"/>
            <a:r>
              <a:rPr lang="en-US" sz="3400" b="1" dirty="0" smtClean="0"/>
              <a:t>Listen</a:t>
            </a:r>
            <a:r>
              <a:rPr lang="en-US" dirty="0" smtClean="0"/>
              <a:t>: No one can speak while someone else is speaking</a:t>
            </a:r>
          </a:p>
          <a:p>
            <a:pPr lvl="1"/>
            <a:r>
              <a:rPr lang="en-US" sz="3400" b="1" dirty="0" smtClean="0"/>
              <a:t>Respect</a:t>
            </a:r>
            <a:r>
              <a:rPr lang="en-US" dirty="0" smtClean="0"/>
              <a:t>: There are no bad comments</a:t>
            </a:r>
          </a:p>
          <a:p>
            <a:pPr lvl="1"/>
            <a:r>
              <a:rPr lang="en-US" sz="3400" b="1" dirty="0" smtClean="0"/>
              <a:t>Participate</a:t>
            </a:r>
            <a:r>
              <a:rPr lang="en-US" dirty="0" smtClean="0"/>
              <a:t>: Everyone must contribute</a:t>
            </a:r>
          </a:p>
          <a:p>
            <a:pPr lvl="1"/>
            <a:r>
              <a:rPr lang="en-US" sz="3400" b="1" dirty="0" smtClean="0"/>
              <a:t>Build</a:t>
            </a:r>
            <a:r>
              <a:rPr lang="en-US" dirty="0" smtClean="0"/>
              <a:t>: Speakers must try to build on what others say, not debate their views</a:t>
            </a:r>
          </a:p>
          <a:p>
            <a:pPr lvl="1"/>
            <a:r>
              <a:rPr lang="en-US" sz="3400" b="1" dirty="0" smtClean="0"/>
              <a:t>Refer to Text</a:t>
            </a:r>
            <a:r>
              <a:rPr lang="en-US" dirty="0" smtClean="0"/>
              <a:t>: Speakers must refer directly to the paragraph of the text from which their ideas come, rather than making general observations.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9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043" y="274638"/>
            <a:ext cx="8229600" cy="1143000"/>
          </a:xfrm>
        </p:spPr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8657" b="18657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829698" y="2574593"/>
            <a:ext cx="43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1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210" y="1825006"/>
            <a:ext cx="37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2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746" y="1230868"/>
            <a:ext cx="37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3</a:t>
            </a:r>
            <a:endParaRPr lang="en-US" dirty="0">
              <a:solidFill>
                <a:srgbClr val="00009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136902" y="2657064"/>
            <a:ext cx="1359405" cy="102195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36902" y="1516219"/>
            <a:ext cx="1207005" cy="435373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38199" y="2009672"/>
            <a:ext cx="1207005" cy="21208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988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Outer Circle</a:t>
            </a:r>
          </a:p>
          <a:p>
            <a:pPr lvl="1"/>
            <a:r>
              <a:rPr lang="en-US" sz="3400" dirty="0" smtClean="0"/>
              <a:t>No talking</a:t>
            </a:r>
          </a:p>
          <a:p>
            <a:pPr lvl="1"/>
            <a:r>
              <a:rPr lang="en-US" sz="3400" dirty="0" smtClean="0"/>
              <a:t>Use sticky notes to pass comments to inner circle</a:t>
            </a:r>
          </a:p>
          <a:p>
            <a:pPr lvl="1"/>
            <a:r>
              <a:rPr lang="en-US" sz="3400" dirty="0" smtClean="0"/>
              <a:t>Complete observation form</a:t>
            </a:r>
            <a:endParaRPr lang="en-US" sz="3400" dirty="0"/>
          </a:p>
          <a:p>
            <a:pPr lvl="1"/>
            <a:r>
              <a:rPr lang="en-US" sz="3400" dirty="0" smtClean="0"/>
              <a:t>You will have opportunities to discuss in small groups, and when you switch to the inner circle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90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r>
              <a:rPr lang="en-US" dirty="0" smtClean="0"/>
              <a:t> Origin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406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Why</a:t>
            </a:r>
            <a:r>
              <a:rPr lang="en-US" b="1" dirty="0" smtClean="0"/>
              <a:t> </a:t>
            </a:r>
            <a:r>
              <a:rPr lang="en-US" dirty="0" smtClean="0"/>
              <a:t>was this an important </a:t>
            </a:r>
            <a:r>
              <a:rPr lang="en-US" dirty="0" smtClean="0"/>
              <a:t>experiment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</a:t>
            </a:r>
            <a:r>
              <a:rPr lang="en-US" dirty="0" smtClean="0"/>
              <a:t>is ATP?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Describe </a:t>
            </a:r>
            <a:r>
              <a:rPr lang="en-US" dirty="0" smtClean="0"/>
              <a:t>the compound scientist found during their experiment.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</a:t>
            </a:r>
            <a:r>
              <a:rPr lang="en-US" dirty="0" smtClean="0"/>
              <a:t>does this compound have to do with ATP?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</a:t>
            </a:r>
            <a:r>
              <a:rPr lang="en-US" dirty="0" smtClean="0"/>
              <a:t>do the results of the experiment indicate?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Summarize </a:t>
            </a:r>
            <a:r>
              <a:rPr lang="en-US" dirty="0" smtClean="0"/>
              <a:t>the</a:t>
            </a:r>
            <a:r>
              <a:rPr lang="en-US" dirty="0" smtClean="0"/>
              <a:t> evidence presented and conclusions drawn in this article.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 you agree </a:t>
            </a:r>
            <a:r>
              <a:rPr lang="en-US" dirty="0" smtClean="0"/>
              <a:t>or disagree with the</a:t>
            </a:r>
            <a:r>
              <a:rPr lang="en-US" dirty="0" smtClean="0"/>
              <a:t> conclusions of the authors? </a:t>
            </a:r>
            <a:r>
              <a:rPr lang="en-US" b="1" dirty="0" smtClean="0"/>
              <a:t>Justify </a:t>
            </a:r>
            <a:r>
              <a:rPr lang="en-US" dirty="0" smtClean="0"/>
              <a:t>your response with evidence</a:t>
            </a:r>
            <a:r>
              <a:rPr lang="en-US" dirty="0" smtClean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015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r>
              <a:rPr lang="en-US" dirty="0" smtClean="0"/>
              <a:t> Origin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406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 </a:t>
            </a:r>
            <a:r>
              <a:rPr lang="en-US" dirty="0" smtClean="0"/>
              <a:t>could the experiment be improved?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Describe </a:t>
            </a:r>
            <a:r>
              <a:rPr lang="en-US" dirty="0" smtClean="0"/>
              <a:t>follow up experiments that should be conducted.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Predict </a:t>
            </a:r>
            <a:r>
              <a:rPr lang="en-US" dirty="0" smtClean="0"/>
              <a:t>the results of future similar experiments.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</a:t>
            </a:r>
            <a:r>
              <a:rPr lang="en-US" dirty="0" smtClean="0"/>
              <a:t>hypothesis does the discovery of phosphorus on Mars support?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Summarize </a:t>
            </a:r>
            <a:r>
              <a:rPr lang="en-US" dirty="0" smtClean="0"/>
              <a:t>two follow up experiments currently underway (paragraphs 12 &amp; 13).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Speculate </a:t>
            </a:r>
            <a:r>
              <a:rPr lang="en-US" dirty="0" smtClean="0"/>
              <a:t>on what scientist may discover in these two experiments.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Which </a:t>
            </a:r>
            <a:r>
              <a:rPr lang="en-US" dirty="0" smtClean="0"/>
              <a:t>experiment would most strongly support the conclusions put forth in this article? </a:t>
            </a:r>
            <a:r>
              <a:rPr lang="en-US" b="1" dirty="0" smtClean="0"/>
              <a:t>Why?</a:t>
            </a:r>
            <a:endParaRPr lang="en-US" b="1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015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6394"/>
          </a:xfrm>
        </p:spPr>
        <p:txBody>
          <a:bodyPr>
            <a:normAutofit/>
          </a:bodyPr>
          <a:lstStyle/>
          <a:p>
            <a:r>
              <a:rPr lang="en-US" dirty="0" smtClean="0"/>
              <a:t>Socratic Seminar Observation/Evaluation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0452"/>
            <a:ext cx="8229600" cy="3976543"/>
          </a:xfrm>
        </p:spPr>
        <p:txBody>
          <a:bodyPr/>
          <a:lstStyle/>
          <a:p>
            <a:r>
              <a:rPr lang="en-US" dirty="0" smtClean="0"/>
              <a:t>Make sure you have completed the observation form.  Please be THOROUGH in your summaries of student comments.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Homework</a:t>
            </a:r>
            <a:r>
              <a:rPr lang="en-US" dirty="0" smtClean="0"/>
              <a:t>: Complete the Socratic Seminar </a:t>
            </a:r>
            <a:r>
              <a:rPr lang="en-US" dirty="0" smtClean="0"/>
              <a:t>Evaluation and the analysis questions.  </a:t>
            </a:r>
            <a:r>
              <a:rPr lang="en-US" dirty="0" smtClean="0"/>
              <a:t>Again, please be THOROUGH!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37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UP:</a:t>
            </a:r>
            <a:br>
              <a:rPr lang="en-US" dirty="0" smtClean="0"/>
            </a:br>
            <a:r>
              <a:rPr lang="en-US" dirty="0" smtClean="0"/>
              <a:t>Socratic Seminar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9886"/>
            <a:ext cx="8229600" cy="4525963"/>
          </a:xfrm>
        </p:spPr>
        <p:txBody>
          <a:bodyPr/>
          <a:lstStyle/>
          <a:p>
            <a:r>
              <a:rPr lang="en-US" b="1" dirty="0" smtClean="0"/>
              <a:t>What </a:t>
            </a:r>
            <a:r>
              <a:rPr lang="en-US" dirty="0" smtClean="0"/>
              <a:t>did you learn about the scientific process from reading this article and participating in the seminar?</a:t>
            </a:r>
          </a:p>
          <a:p>
            <a:r>
              <a:rPr lang="en-US" b="1" dirty="0" smtClean="0"/>
              <a:t>Summarize </a:t>
            </a:r>
            <a:r>
              <a:rPr lang="en-US" dirty="0" smtClean="0"/>
              <a:t>the main points you made in your evaluation form.</a:t>
            </a:r>
          </a:p>
          <a:p>
            <a:r>
              <a:rPr lang="en-US" dirty="0" smtClean="0"/>
              <a:t>Do you believe that evolution is predictable? </a:t>
            </a:r>
            <a:r>
              <a:rPr lang="en-US" b="1" dirty="0" smtClean="0"/>
              <a:t>JUSTIFY </a:t>
            </a:r>
            <a:r>
              <a:rPr lang="en-US" dirty="0" smtClean="0"/>
              <a:t>your answer with evidence!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37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18822</TotalTime>
  <Words>394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Good Morning AP Bio!</vt:lpstr>
      <vt:lpstr>Socratic Seminar</vt:lpstr>
      <vt:lpstr>Socratic Seminar</vt:lpstr>
      <vt:lpstr>Format</vt:lpstr>
      <vt:lpstr>Socratic Seminar</vt:lpstr>
      <vt:lpstr>Questions: Origin Of Life</vt:lpstr>
      <vt:lpstr>Questions: Origin Of Life</vt:lpstr>
      <vt:lpstr>Socratic Seminar Observation/Evaluation Form</vt:lpstr>
      <vt:lpstr>WARM UP: Socratic Seminar Reflection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LAUSD User</dc:creator>
  <cp:lastModifiedBy>LAUSD User</cp:lastModifiedBy>
  <cp:revision>23</cp:revision>
  <cp:lastPrinted>2013-08-21T16:15:53Z</cp:lastPrinted>
  <dcterms:created xsi:type="dcterms:W3CDTF">2014-10-03T03:17:15Z</dcterms:created>
  <dcterms:modified xsi:type="dcterms:W3CDTF">2014-10-08T15:40:48Z</dcterms:modified>
</cp:coreProperties>
</file>