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1"/>
  </p:handoutMasterIdLst>
  <p:sldIdLst>
    <p:sldId id="263" r:id="rId2"/>
    <p:sldId id="256" r:id="rId3"/>
    <p:sldId id="258" r:id="rId4"/>
    <p:sldId id="259" r:id="rId5"/>
    <p:sldId id="271" r:id="rId6"/>
    <p:sldId id="260" r:id="rId7"/>
    <p:sldId id="272" r:id="rId8"/>
    <p:sldId id="26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DD5C3-661A-274D-A1A3-F86E84D5EFE5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1166-E877-FF45-BB40-BA964B012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0130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513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602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93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47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28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991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930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519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271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034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087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BAAC-767A-9345-A1BD-B4E8B301321E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75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Morning AP Bio!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51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Review the </a:t>
            </a:r>
            <a:r>
              <a:rPr lang="en-US" sz="3600" dirty="0" smtClean="0"/>
              <a:t>article and have it out in front of you so I can check for completion.</a:t>
            </a:r>
          </a:p>
          <a:p>
            <a:r>
              <a:rPr lang="en-US" sz="3600" dirty="0" smtClean="0"/>
              <a:t>If you didn’t yesterday, turn in your Cosmos assignments. (On table)</a:t>
            </a:r>
          </a:p>
          <a:p>
            <a:r>
              <a:rPr lang="en-US" sz="3600" dirty="0" smtClean="0"/>
              <a:t>Turn in your AP Readiness form. Make sure I can clearly read your name!!! (On table)</a:t>
            </a:r>
            <a:endParaRPr lang="en-US" sz="3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76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Socratic Seminar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371" y="3886200"/>
            <a:ext cx="8402099" cy="1752600"/>
          </a:xfrm>
        </p:spPr>
        <p:txBody>
          <a:bodyPr/>
          <a:lstStyle/>
          <a:p>
            <a:r>
              <a:rPr lang="en-US" dirty="0" smtClean="0"/>
              <a:t>Lookalike Lizards &amp; Convergent Evolution</a:t>
            </a:r>
          </a:p>
          <a:p>
            <a:r>
              <a:rPr lang="en-US" dirty="0" smtClean="0"/>
              <a:t>AP Biology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35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Socratic Seminar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649"/>
            <a:ext cx="8229600" cy="56113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Norms</a:t>
            </a:r>
          </a:p>
          <a:p>
            <a:pPr lvl="1"/>
            <a:r>
              <a:rPr lang="en-US" sz="3400" b="1" dirty="0" smtClean="0"/>
              <a:t>Listen</a:t>
            </a:r>
            <a:r>
              <a:rPr lang="en-US" dirty="0" smtClean="0"/>
              <a:t>: No one can speak while someone else is speaking</a:t>
            </a:r>
          </a:p>
          <a:p>
            <a:pPr lvl="1"/>
            <a:r>
              <a:rPr lang="en-US" sz="3400" b="1" dirty="0" smtClean="0"/>
              <a:t>Respect</a:t>
            </a:r>
            <a:r>
              <a:rPr lang="en-US" dirty="0" smtClean="0"/>
              <a:t>: There are no bad comments</a:t>
            </a:r>
          </a:p>
          <a:p>
            <a:pPr lvl="1"/>
            <a:r>
              <a:rPr lang="en-US" sz="3400" b="1" dirty="0" smtClean="0"/>
              <a:t>Participate</a:t>
            </a:r>
            <a:r>
              <a:rPr lang="en-US" dirty="0" smtClean="0"/>
              <a:t>: Everyone must contribute</a:t>
            </a:r>
          </a:p>
          <a:p>
            <a:pPr lvl="1"/>
            <a:r>
              <a:rPr lang="en-US" sz="3400" b="1" dirty="0" smtClean="0"/>
              <a:t>Build</a:t>
            </a:r>
            <a:r>
              <a:rPr lang="en-US" dirty="0" smtClean="0"/>
              <a:t>: Speakers must try to build on what others say, not debate their views</a:t>
            </a:r>
          </a:p>
          <a:p>
            <a:pPr lvl="1"/>
            <a:r>
              <a:rPr lang="en-US" sz="3400" b="1" dirty="0" smtClean="0"/>
              <a:t>Refer to Text</a:t>
            </a:r>
            <a:r>
              <a:rPr lang="en-US" dirty="0" smtClean="0"/>
              <a:t>: Speakers must refer directly to the paragraph of the text from which their ideas come, rather than making general observations.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9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3" y="274638"/>
            <a:ext cx="8229600" cy="1143000"/>
          </a:xfrm>
        </p:spPr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8657" b="1865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829698" y="2574593"/>
            <a:ext cx="43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1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210" y="1825006"/>
            <a:ext cx="37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2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746" y="1230868"/>
            <a:ext cx="37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3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36902" y="2657064"/>
            <a:ext cx="1359405" cy="102195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36902" y="1516219"/>
            <a:ext cx="1207005" cy="435373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8199" y="2009672"/>
            <a:ext cx="1207005" cy="21208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98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Outer Circle</a:t>
            </a:r>
          </a:p>
          <a:p>
            <a:pPr lvl="1"/>
            <a:r>
              <a:rPr lang="en-US" sz="3400" dirty="0" smtClean="0"/>
              <a:t>No talking</a:t>
            </a:r>
          </a:p>
          <a:p>
            <a:pPr lvl="1"/>
            <a:r>
              <a:rPr lang="en-US" sz="3400" dirty="0" smtClean="0"/>
              <a:t>Use sticky notes to pass comments to inner circle</a:t>
            </a:r>
          </a:p>
          <a:p>
            <a:pPr lvl="1"/>
            <a:r>
              <a:rPr lang="en-US" sz="3400" dirty="0" smtClean="0"/>
              <a:t>Complete observation form</a:t>
            </a:r>
            <a:endParaRPr lang="en-US" sz="3400" dirty="0"/>
          </a:p>
          <a:p>
            <a:pPr lvl="1"/>
            <a:r>
              <a:rPr lang="en-US" sz="3400" dirty="0" smtClean="0"/>
              <a:t>You will have opportunities to discuss in small groups, and when you switch to the inner circle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90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r>
              <a:rPr lang="en-US" dirty="0" smtClean="0"/>
              <a:t> Lookalike Lizards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0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Why </a:t>
            </a:r>
            <a:r>
              <a:rPr lang="en-US" dirty="0" smtClean="0"/>
              <a:t>are anoles good candidates for evolutionary studies?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Describe </a:t>
            </a:r>
            <a:r>
              <a:rPr lang="en-US" dirty="0" smtClean="0"/>
              <a:t>what “convergence” or “convergent evolution” means?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Summarize </a:t>
            </a:r>
            <a:r>
              <a:rPr lang="en-US" dirty="0" smtClean="0"/>
              <a:t>the evolutionary argument that Jay Gould made.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 you agree </a:t>
            </a:r>
            <a:r>
              <a:rPr lang="en-US" dirty="0" smtClean="0"/>
              <a:t>or disagree with the ideas of Gould? </a:t>
            </a:r>
            <a:r>
              <a:rPr lang="en-US" b="1" dirty="0" smtClean="0"/>
              <a:t>Justify </a:t>
            </a:r>
            <a:r>
              <a:rPr lang="en-US" dirty="0" smtClean="0"/>
              <a:t>your response with evidence!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</a:t>
            </a:r>
            <a:r>
              <a:rPr lang="en-US" dirty="0" smtClean="0"/>
              <a:t>did Mahler go about testing these ideas? Be specific!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015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503"/>
            <a:ext cx="8229600" cy="1143000"/>
          </a:xfrm>
        </p:spPr>
        <p:txBody>
          <a:bodyPr/>
          <a:lstStyle/>
          <a:p>
            <a:r>
              <a:rPr lang="en-US" dirty="0" smtClean="0"/>
              <a:t>Questions:</a:t>
            </a:r>
            <a:r>
              <a:rPr lang="en-US" dirty="0" smtClean="0"/>
              <a:t> Lookalike Lizards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876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6"/>
            </a:pPr>
            <a:r>
              <a:rPr lang="en-US" b="1" dirty="0" smtClean="0"/>
              <a:t>Describe </a:t>
            </a:r>
            <a:r>
              <a:rPr lang="en-US" dirty="0" smtClean="0"/>
              <a:t>what Mahler means </a:t>
            </a:r>
            <a:r>
              <a:rPr lang="en-US" dirty="0" smtClean="0"/>
              <a:t>when he says “battle-tested” traits?</a:t>
            </a:r>
          </a:p>
          <a:p>
            <a:pPr marL="514350" indent="-514350">
              <a:buAutoNum type="arabicPeriod" startAt="6"/>
            </a:pPr>
            <a:r>
              <a:rPr lang="en-US" b="1" dirty="0" smtClean="0"/>
              <a:t>What </a:t>
            </a:r>
            <a:r>
              <a:rPr lang="en-US" dirty="0" smtClean="0"/>
              <a:t>is an “adaptive landscape” and </a:t>
            </a:r>
            <a:r>
              <a:rPr lang="en-US" b="1" dirty="0" smtClean="0"/>
              <a:t>how </a:t>
            </a:r>
            <a:r>
              <a:rPr lang="en-US" dirty="0" smtClean="0"/>
              <a:t>is it relevant to evolution?</a:t>
            </a:r>
          </a:p>
          <a:p>
            <a:pPr marL="514350" indent="-514350">
              <a:buAutoNum type="arabicPeriod" startAt="6"/>
            </a:pPr>
            <a:r>
              <a:rPr lang="en-US" b="1" dirty="0" smtClean="0"/>
              <a:t>What </a:t>
            </a:r>
            <a:r>
              <a:rPr lang="en-US" dirty="0" smtClean="0"/>
              <a:t>other examples does Mahler provide to support his ideas?</a:t>
            </a:r>
          </a:p>
          <a:p>
            <a:pPr marL="514350" indent="-514350">
              <a:buAutoNum type="arabicPeriod" startAt="6"/>
            </a:pPr>
            <a:r>
              <a:rPr lang="en-US" b="1" dirty="0" smtClean="0"/>
              <a:t>Do you believe </a:t>
            </a:r>
            <a:r>
              <a:rPr lang="en-US" dirty="0" smtClean="0"/>
              <a:t>that evolution is predictable? </a:t>
            </a:r>
            <a:r>
              <a:rPr lang="en-US" b="1" dirty="0" smtClean="0"/>
              <a:t>Justify </a:t>
            </a:r>
            <a:r>
              <a:rPr lang="en-US" dirty="0" smtClean="0"/>
              <a:t>your response with evidence.</a:t>
            </a: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b="1" dirty="0" smtClean="0"/>
              <a:t>Speculate </a:t>
            </a:r>
            <a:r>
              <a:rPr lang="en-US" dirty="0" smtClean="0"/>
              <a:t>on how </a:t>
            </a:r>
            <a:r>
              <a:rPr lang="en-US" dirty="0" smtClean="0"/>
              <a:t>differences in “ancestral material” might change the outcome of this </a:t>
            </a:r>
            <a:r>
              <a:rPr lang="en-US" dirty="0" smtClean="0"/>
              <a:t>study.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015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6394"/>
          </a:xfrm>
        </p:spPr>
        <p:txBody>
          <a:bodyPr>
            <a:normAutofit/>
          </a:bodyPr>
          <a:lstStyle/>
          <a:p>
            <a:r>
              <a:rPr lang="en-US" dirty="0" smtClean="0"/>
              <a:t>Socratic Seminar</a:t>
            </a:r>
            <a:r>
              <a:rPr lang="en-US" dirty="0" smtClean="0"/>
              <a:t> Observation/Evaluation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452"/>
            <a:ext cx="8229600" cy="3976543"/>
          </a:xfrm>
        </p:spPr>
        <p:txBody>
          <a:bodyPr/>
          <a:lstStyle/>
          <a:p>
            <a:r>
              <a:rPr lang="en-US" dirty="0" smtClean="0"/>
              <a:t>Mak</a:t>
            </a:r>
            <a:r>
              <a:rPr lang="en-US" dirty="0" smtClean="0"/>
              <a:t>e sure you have completed the observation form.  Please be THOROUGH in your summaries of student comments.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Homework</a:t>
            </a:r>
            <a:r>
              <a:rPr lang="en-US" dirty="0" smtClean="0"/>
              <a:t>: Complete the Socratic Seminar Evaluation.  Again, please be THOROUGH!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37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UP:</a:t>
            </a:r>
            <a:br>
              <a:rPr lang="en-US" dirty="0" smtClean="0"/>
            </a:br>
            <a:r>
              <a:rPr lang="en-US" dirty="0" smtClean="0"/>
              <a:t>Socratic </a:t>
            </a:r>
            <a:r>
              <a:rPr lang="en-US" dirty="0" smtClean="0"/>
              <a:t>Seminar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886"/>
            <a:ext cx="8229600" cy="4525963"/>
          </a:xfrm>
        </p:spPr>
        <p:txBody>
          <a:bodyPr/>
          <a:lstStyle/>
          <a:p>
            <a:r>
              <a:rPr lang="en-US" b="1" dirty="0" smtClean="0"/>
              <a:t>What </a:t>
            </a:r>
            <a:r>
              <a:rPr lang="en-US" dirty="0" smtClean="0"/>
              <a:t>did you learn about the scientific process from reading this</a:t>
            </a:r>
            <a:r>
              <a:rPr lang="en-US" dirty="0" smtClean="0"/>
              <a:t> </a:t>
            </a:r>
            <a:r>
              <a:rPr lang="en-US" dirty="0" smtClean="0"/>
              <a:t>article </a:t>
            </a:r>
            <a:r>
              <a:rPr lang="en-US" dirty="0" smtClean="0"/>
              <a:t>and </a:t>
            </a:r>
            <a:r>
              <a:rPr lang="en-US" dirty="0" smtClean="0"/>
              <a:t>participating in the seminar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Summarize </a:t>
            </a:r>
            <a:r>
              <a:rPr lang="en-US" dirty="0" smtClean="0"/>
              <a:t>the main points you made in your evaluation form.</a:t>
            </a:r>
          </a:p>
          <a:p>
            <a:r>
              <a:rPr lang="en-US" dirty="0" smtClean="0"/>
              <a:t>Do you believe that evolution is predictable? </a:t>
            </a:r>
            <a:r>
              <a:rPr lang="en-US" b="1" dirty="0" smtClean="0"/>
              <a:t>JUSTIFY </a:t>
            </a:r>
            <a:r>
              <a:rPr lang="en-US" dirty="0" smtClean="0"/>
              <a:t>your answer with evidence!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37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10879</TotalTime>
  <Words>404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Good Morning AP Bio!</vt:lpstr>
      <vt:lpstr>Socratic Seminar</vt:lpstr>
      <vt:lpstr>Socratic Seminar</vt:lpstr>
      <vt:lpstr>Format</vt:lpstr>
      <vt:lpstr>Socratic Seminar</vt:lpstr>
      <vt:lpstr>Questions: Lookalike Lizards</vt:lpstr>
      <vt:lpstr>Questions: Lookalike Lizards</vt:lpstr>
      <vt:lpstr>Socratic Seminar Observation/Evaluation Form</vt:lpstr>
      <vt:lpstr>WARM UP: Socratic Seminar Reflection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LAUSD User</dc:creator>
  <cp:lastModifiedBy>LAUSD User</cp:lastModifiedBy>
  <cp:revision>19</cp:revision>
  <cp:lastPrinted>2013-08-21T16:15:53Z</cp:lastPrinted>
  <dcterms:created xsi:type="dcterms:W3CDTF">2014-09-02T07:14:44Z</dcterms:created>
  <dcterms:modified xsi:type="dcterms:W3CDTF">2014-09-03T16:17:11Z</dcterms:modified>
</cp:coreProperties>
</file>