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media/audio2.bin" ContentType="audio/unknown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media/audio3.bin" ContentType="audio/unknown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media/audio1.bin" ContentType="audi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9" r:id="rId3"/>
    <p:sldId id="265" r:id="rId4"/>
    <p:sldId id="268" r:id="rId5"/>
    <p:sldId id="266" r:id="rId6"/>
    <p:sldId id="269" r:id="rId7"/>
    <p:sldId id="273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FF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5749" autoAdjust="0"/>
    <p:restoredTop sz="94660"/>
  </p:normalViewPr>
  <p:slideViewPr>
    <p:cSldViewPr>
      <p:cViewPr varScale="1">
        <p:scale>
          <a:sx n="82" d="100"/>
          <a:sy n="82" d="100"/>
        </p:scale>
        <p:origin x="-11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64302-7402-4832-B9D0-B0B82BC7C9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11C29-8E6C-46BF-B19D-7700896D33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C781A-F7BB-4B64-ABA4-E3D9B0C093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7B54A-E66C-4F44-B409-CF5A423EBF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7F8D2-5846-4EF2-BDF3-E95EC13EB3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CCFF7-D9D1-4F6E-989B-EFB8E92C88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11BB1-57D1-4D5B-817C-0862A0D127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FB854-A81E-4B78-AB1E-2B861BBF83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D1117-9EA8-45B9-AD56-567CC897CD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001B7-0AB4-431B-B85F-D4C0D419D2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35166-73A9-4FCF-A034-19BC5DAE96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19026-36FA-472C-A2BB-25110B07C4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C21BB-2965-49CF-9996-291BA520F9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973C3C4-B369-4712-8807-AE0285EFD9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audio" Target="../media/audio2.bin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2" Type="http://schemas.openxmlformats.org/officeDocument/2006/relationships/audio" Target="../media/audio3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7.jpeg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7.jpeg"/><Relationship Id="rId7" Type="http://schemas.openxmlformats.org/officeDocument/2006/relationships/image" Target="../media/image13.jpeg"/><Relationship Id="rId8" Type="http://schemas.openxmlformats.org/officeDocument/2006/relationships/image" Target="../media/image15.jpeg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arthroscopic-surge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195638"/>
            <a:ext cx="487680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9" descr="chemi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00400"/>
            <a:ext cx="244316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1" descr="Plant-Ecologis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0"/>
            <a:ext cx="48768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2" descr="Rocky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343400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WordArt 13" descr="Narrow vertical"/>
          <p:cNvSpPr>
            <a:spLocks noChangeArrowheads="1" noChangeShapeType="1" noTextEdit="1"/>
          </p:cNvSpPr>
          <p:nvPr/>
        </p:nvSpPr>
        <p:spPr bwMode="auto">
          <a:xfrm>
            <a:off x="838200" y="838200"/>
            <a:ext cx="7391400" cy="5105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Calibri" pitchFamily="34" charset="0"/>
              </a:rPr>
              <a:t>The Scientific</a:t>
            </a:r>
          </a:p>
          <a:p>
            <a:pPr algn="ctr"/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Calibri" pitchFamily="34" charset="0"/>
              </a:rPr>
              <a:t>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th park - take our seat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sz="5000" b="1" dirty="0" smtClean="0">
                <a:solidFill>
                  <a:srgbClr val="0000FF"/>
                </a:solidFill>
                <a:latin typeface="Calibri" pitchFamily="34" charset="0"/>
              </a:rPr>
              <a:t>Observation and Hypothesis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5334000" cy="5943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1</a:t>
            </a:r>
            <a:r>
              <a:rPr lang="en-US" baseline="30000" dirty="0" smtClean="0">
                <a:latin typeface="Calibri" pitchFamily="34" charset="0"/>
              </a:rPr>
              <a:t>st</a:t>
            </a:r>
            <a:r>
              <a:rPr lang="en-US" dirty="0" smtClean="0">
                <a:latin typeface="Calibri" pitchFamily="34" charset="0"/>
              </a:rPr>
              <a:t> step: Make an observation</a:t>
            </a:r>
          </a:p>
          <a:p>
            <a:pPr lvl="1" eaLnBrk="1" hangingPunct="1"/>
            <a:r>
              <a:rPr lang="en-US" u="sng" dirty="0" smtClean="0">
                <a:latin typeface="Calibri" pitchFamily="34" charset="0"/>
              </a:rPr>
              <a:t>Example</a:t>
            </a:r>
            <a:r>
              <a:rPr lang="en-US" dirty="0" smtClean="0">
                <a:latin typeface="Calibri" pitchFamily="34" charset="0"/>
              </a:rPr>
              <a:t>: Why is there little ground vegetation in this forest?</a:t>
            </a:r>
          </a:p>
          <a:p>
            <a:pPr lvl="1" eaLnBrk="1" hangingPunct="1"/>
            <a:endParaRPr lang="en-US" sz="2000" dirty="0" smtClean="0">
              <a:latin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2</a:t>
            </a:r>
            <a:r>
              <a:rPr lang="en-US" baseline="30000" dirty="0" smtClean="0">
                <a:latin typeface="Calibri" pitchFamily="34" charset="0"/>
              </a:rPr>
              <a:t>nd</a:t>
            </a:r>
            <a:r>
              <a:rPr lang="en-US" dirty="0" smtClean="0">
                <a:latin typeface="Calibri" pitchFamily="34" charset="0"/>
              </a:rPr>
              <a:t> step: Create a hypothesis</a:t>
            </a:r>
          </a:p>
          <a:p>
            <a:pPr lvl="1" eaLnBrk="1" hangingPunct="1"/>
            <a:r>
              <a:rPr lang="en-US" dirty="0" smtClean="0">
                <a:latin typeface="Calibri" pitchFamily="34" charset="0"/>
              </a:rPr>
              <a:t>If…then statement</a:t>
            </a:r>
          </a:p>
          <a:p>
            <a:pPr lvl="1" eaLnBrk="1" hangingPunct="1"/>
            <a:r>
              <a:rPr lang="en-US" dirty="0" smtClean="0">
                <a:latin typeface="Calibri" pitchFamily="34" charset="0"/>
              </a:rPr>
              <a:t>Example: </a:t>
            </a:r>
            <a:r>
              <a:rPr lang="en-US" b="1" u="sng" dirty="0" smtClean="0">
                <a:latin typeface="Calibri" pitchFamily="34" charset="0"/>
              </a:rPr>
              <a:t>If</a:t>
            </a:r>
            <a:r>
              <a:rPr lang="en-US" dirty="0" smtClean="0">
                <a:latin typeface="Calibri" pitchFamily="34" charset="0"/>
              </a:rPr>
              <a:t> there are tall trees blocking sunlight, </a:t>
            </a:r>
            <a:r>
              <a:rPr lang="en-US" b="1" u="sng" dirty="0" smtClean="0">
                <a:latin typeface="Calibri" pitchFamily="34" charset="0"/>
              </a:rPr>
              <a:t>then</a:t>
            </a:r>
            <a:r>
              <a:rPr lang="en-US" dirty="0" smtClean="0">
                <a:latin typeface="Calibri" pitchFamily="34" charset="0"/>
              </a:rPr>
              <a:t> few plants will grow near the ground.</a:t>
            </a:r>
          </a:p>
          <a:p>
            <a:pPr lvl="1" eaLnBrk="1" hangingPunct="1">
              <a:buNone/>
            </a:pPr>
            <a:endParaRPr lang="en-US" sz="2600" dirty="0" smtClean="0"/>
          </a:p>
          <a:p>
            <a:pPr lvl="1" eaLnBrk="1" hangingPunct="1"/>
            <a:endParaRPr lang="en-US" sz="2600" dirty="0" smtClean="0"/>
          </a:p>
          <a:p>
            <a:pPr lvl="1" eaLnBrk="1" hangingPunct="1"/>
            <a:endParaRPr lang="en-US" sz="2600" dirty="0" smtClean="0"/>
          </a:p>
        </p:txBody>
      </p:sp>
      <p:pic>
        <p:nvPicPr>
          <p:cNvPr id="6148" name="Picture 10" descr="trees%20can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9275" y="838200"/>
            <a:ext cx="35147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ate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ate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ate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ate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ate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sz="5000" b="1" dirty="0" smtClean="0">
                <a:solidFill>
                  <a:srgbClr val="CC3300"/>
                </a:solidFill>
                <a:latin typeface="Calibri" pitchFamily="34" charset="0"/>
              </a:rPr>
              <a:t>3</a:t>
            </a:r>
            <a:r>
              <a:rPr lang="en-US" sz="5000" b="1" baseline="30000" dirty="0" smtClean="0">
                <a:solidFill>
                  <a:srgbClr val="CC3300"/>
                </a:solidFill>
                <a:latin typeface="Calibri" pitchFamily="34" charset="0"/>
              </a:rPr>
              <a:t>rd</a:t>
            </a:r>
            <a:r>
              <a:rPr lang="en-US" sz="5000" b="1" dirty="0" smtClean="0">
                <a:solidFill>
                  <a:srgbClr val="CC3300"/>
                </a:solidFill>
                <a:latin typeface="Calibri" pitchFamily="34" charset="0"/>
              </a:rPr>
              <a:t> step: Design an Experiment</a:t>
            </a:r>
            <a:endParaRPr lang="en-US" sz="5000" b="1" dirty="0" smtClean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0" y="1066800"/>
            <a:ext cx="533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CC3300"/>
                </a:solidFill>
                <a:latin typeface="Calibri" pitchFamily="34" charset="0"/>
              </a:rPr>
              <a:t>Two parts to an </a:t>
            </a:r>
            <a:r>
              <a:rPr lang="en-US" sz="2400" dirty="0" smtClean="0">
                <a:solidFill>
                  <a:srgbClr val="CC3300"/>
                </a:solidFill>
                <a:latin typeface="Calibri" pitchFamily="34" charset="0"/>
              </a:rPr>
              <a:t>experiment:</a:t>
            </a:r>
            <a:endParaRPr lang="en-US" sz="2400" dirty="0">
              <a:solidFill>
                <a:srgbClr val="CC3300"/>
              </a:solidFill>
              <a:latin typeface="Calibri" pitchFamily="34" charset="0"/>
            </a:endParaRPr>
          </a:p>
          <a:p>
            <a:pPr marL="342900" lvl="1" indent="-342900">
              <a:spcBef>
                <a:spcPct val="20000"/>
              </a:spcBef>
              <a:buFontTx/>
              <a:buAutoNum type="arabicParenR"/>
              <a:defRPr/>
            </a:pPr>
            <a:r>
              <a:rPr lang="en-US" sz="2400" dirty="0">
                <a:solidFill>
                  <a:srgbClr val="CC3300"/>
                </a:solidFill>
                <a:latin typeface="Calibri" pitchFamily="34" charset="0"/>
              </a:rPr>
              <a:t>Control group</a:t>
            </a:r>
          </a:p>
          <a:p>
            <a:pPr marL="800100" lvl="2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CC3300"/>
                </a:solidFill>
                <a:latin typeface="Calibri" pitchFamily="34" charset="0"/>
              </a:rPr>
              <a:t>Receives no special treatments</a:t>
            </a:r>
          </a:p>
          <a:p>
            <a:pPr marL="800100" lvl="2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CC3300"/>
                </a:solidFill>
                <a:latin typeface="Calibri" pitchFamily="34" charset="0"/>
              </a:rPr>
              <a:t>Used </a:t>
            </a:r>
            <a:r>
              <a:rPr lang="en-US" sz="2400" dirty="0">
                <a:solidFill>
                  <a:srgbClr val="CC3300"/>
                </a:solidFill>
                <a:latin typeface="Calibri" pitchFamily="34" charset="0"/>
              </a:rPr>
              <a:t>as </a:t>
            </a:r>
            <a:r>
              <a:rPr lang="en-US" sz="2400" dirty="0" smtClean="0">
                <a:solidFill>
                  <a:srgbClr val="CC3300"/>
                </a:solidFill>
                <a:latin typeface="Calibri" pitchFamily="34" charset="0"/>
              </a:rPr>
              <a:t>comparison</a:t>
            </a:r>
          </a:p>
          <a:p>
            <a:pPr marL="800100" lvl="2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CC3300"/>
                </a:solidFill>
                <a:latin typeface="Calibri" pitchFamily="34" charset="0"/>
              </a:rPr>
              <a:t>The “normal” group </a:t>
            </a:r>
            <a:endParaRPr lang="en-US" sz="2400" dirty="0">
              <a:solidFill>
                <a:srgbClr val="CC3300"/>
              </a:solidFill>
              <a:latin typeface="Calibri" pitchFamily="34" charset="0"/>
            </a:endParaRPr>
          </a:p>
          <a:p>
            <a:pPr marL="800100" lvl="2" indent="-342900">
              <a:spcBef>
                <a:spcPct val="20000"/>
              </a:spcBef>
              <a:defRPr/>
            </a:pPr>
            <a:endParaRPr lang="en-US" sz="2400" dirty="0">
              <a:solidFill>
                <a:srgbClr val="CC3300"/>
              </a:solidFill>
              <a:latin typeface="Calibri" pitchFamily="34" charset="0"/>
            </a:endParaRPr>
          </a:p>
          <a:p>
            <a:pPr marL="342900" lvl="1" indent="-3429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CC3300"/>
                </a:solidFill>
                <a:latin typeface="Calibri" pitchFamily="34" charset="0"/>
              </a:rPr>
              <a:t>2) Experimental Group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CC3300"/>
                </a:solidFill>
                <a:latin typeface="Calibri" pitchFamily="34" charset="0"/>
              </a:rPr>
              <a:t>Receives the treatment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CC3300"/>
                </a:solidFill>
                <a:latin typeface="Calibri" pitchFamily="34" charset="0"/>
              </a:rPr>
              <a:t>Contains </a:t>
            </a:r>
            <a:r>
              <a:rPr lang="en-US" sz="2400" dirty="0">
                <a:solidFill>
                  <a:srgbClr val="CC3300"/>
                </a:solidFill>
                <a:latin typeface="Calibri" pitchFamily="34" charset="0"/>
              </a:rPr>
              <a:t>the independent variable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rgbClr val="CC3300"/>
                </a:solidFill>
                <a:latin typeface="Calibri" pitchFamily="34" charset="0"/>
              </a:rPr>
              <a:t>Independent variable </a:t>
            </a:r>
            <a:r>
              <a:rPr lang="en-US" sz="2400" dirty="0">
                <a:solidFill>
                  <a:srgbClr val="CC3300"/>
                </a:solidFill>
                <a:latin typeface="Calibri" pitchFamily="34" charset="0"/>
              </a:rPr>
              <a:t>= one factor that differs from the control group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CC3300"/>
                </a:solidFill>
                <a:latin typeface="Calibri" pitchFamily="34" charset="0"/>
              </a:rPr>
              <a:t>Data collected is called the </a:t>
            </a:r>
            <a:r>
              <a:rPr lang="en-US" sz="2400" b="1" dirty="0">
                <a:solidFill>
                  <a:srgbClr val="CC3300"/>
                </a:solidFill>
                <a:latin typeface="Calibri" pitchFamily="34" charset="0"/>
              </a:rPr>
              <a:t>dependent variable</a:t>
            </a:r>
          </a:p>
        </p:txBody>
      </p:sp>
      <p:pic>
        <p:nvPicPr>
          <p:cNvPr id="7172" name="Picture 8" descr="http://lh5.ggpht.com/_JkE4an4nAG8/RprY10bfvVI/AAAAAAAAASE/xp2p6X85WZE/DSCN05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8354" y="838200"/>
            <a:ext cx="3659446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0" descr="http://www.laguna-hotspring.com/wp-content/uploads/2006/12/fc-open-fiel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0782" y="3810000"/>
            <a:ext cx="3731133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e ventura - alrighty t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e ventura - alrighty t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e ventura - alrighty t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e ventura - alrighty t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e ventura - alrighty t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e ventura - alrighty t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e ventura - alrighty t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e ventura - alrighty t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e ventura - alrighty t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e ventura - alrighty t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itchFamily="34" charset="0"/>
              </a:rPr>
              <a:t>Here is a well designed setup</a:t>
            </a:r>
          </a:p>
        </p:txBody>
      </p:sp>
      <p:pic>
        <p:nvPicPr>
          <p:cNvPr id="8195" name="Picture 2" descr="http://www.newcastle.nsw.gov.au/__data/assets/image/0008/32588/Cheering-support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4" descr="http://ecx.images-amazon.com/images/I/31d6FxY28fL._SL500_AA28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http://ecx.images-amazon.com/images/I/31d6FxY28fL._SL500_AA28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286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4040188" cy="457200"/>
          </a:xfrm>
        </p:spPr>
        <p:txBody>
          <a:bodyPr/>
          <a:lstStyle/>
          <a:p>
            <a:pPr algn="ctr"/>
            <a:r>
              <a:rPr lang="en-US" dirty="0" smtClean="0">
                <a:latin typeface="Calibri" pitchFamily="34" charset="0"/>
              </a:rPr>
              <a:t>Control Group</a:t>
            </a:r>
          </a:p>
        </p:txBody>
      </p:sp>
      <p:sp>
        <p:nvSpPr>
          <p:cNvPr id="922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2225" y="0"/>
            <a:ext cx="4041775" cy="457200"/>
          </a:xfrm>
        </p:spPr>
        <p:txBody>
          <a:bodyPr/>
          <a:lstStyle/>
          <a:p>
            <a:pPr algn="ctr"/>
            <a:r>
              <a:rPr lang="en-US" dirty="0" smtClean="0">
                <a:latin typeface="Calibri" pitchFamily="34" charset="0"/>
              </a:rPr>
              <a:t>Experimental Group</a:t>
            </a:r>
          </a:p>
        </p:txBody>
      </p:sp>
      <p:pic>
        <p:nvPicPr>
          <p:cNvPr id="24578" name="Picture 2" descr="http://www.dkimages.com/discover/previews/821/75019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http://www.buildinglanduk.co.uk/img/grazing-la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52600"/>
            <a:ext cx="17526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http://lh5.ggpht.com/_JkE4an4nAG8/RprY10bfvVI/AAAAAAAAASE/xp2p6X85WZE/DSCN05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581400"/>
            <a:ext cx="28956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 descr="http://www.laguna-hotspring.com/wp-content/uploads/2006/12/fc-open-fiel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3657600"/>
            <a:ext cx="31242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2" descr="http://www.adcomarketing.com/images/thermometers/promotional-wall-thermometer-displaytec5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1990725"/>
            <a:ext cx="13081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Straight Connector 23"/>
          <p:cNvCxnSpPr>
            <a:endCxn id="26" idx="0"/>
          </p:cNvCxnSpPr>
          <p:nvPr/>
        </p:nvCxnSpPr>
        <p:spPr>
          <a:xfrm rot="5400000">
            <a:off x="1467644" y="3105944"/>
            <a:ext cx="6210300" cy="158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0" y="1371600"/>
            <a:ext cx="1828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6 hours sun/day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724400" y="14478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6 hours sun/day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743200" y="1597025"/>
            <a:ext cx="1828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8cm rain/month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315200" y="1295400"/>
            <a:ext cx="1828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8cm rain/month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0" y="3048000"/>
            <a:ext cx="2057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Grazing animals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648200" y="3200400"/>
            <a:ext cx="2057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Grazing animals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895600" y="3273425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60</a:t>
            </a:r>
            <a:r>
              <a:rPr lang="en-US" sz="1400" dirty="0">
                <a:latin typeface="Calibri" pitchFamily="34" charset="0"/>
              </a:rPr>
              <a:t>⁰</a:t>
            </a:r>
            <a:r>
              <a:rPr lang="en-US" sz="1400" dirty="0"/>
              <a:t> temp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620000" y="3124200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60</a:t>
            </a:r>
            <a:r>
              <a:rPr lang="en-US" sz="1400">
                <a:latin typeface="Calibri" pitchFamily="34" charset="0"/>
              </a:rPr>
              <a:t>⁰</a:t>
            </a:r>
            <a:r>
              <a:rPr lang="en-US" sz="1400"/>
              <a:t> temp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990600" y="5715000"/>
            <a:ext cx="2566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Large canopy trees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715000" y="5715000"/>
            <a:ext cx="2566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Patch of open land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0" y="6211888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The experimental plants grew 1 meter taller. What most likely caused this change?</a:t>
            </a:r>
          </a:p>
        </p:txBody>
      </p:sp>
      <p:pic>
        <p:nvPicPr>
          <p:cNvPr id="27" name="Picture 2" descr="http://www.dkimages.com/discover/previews/821/75019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57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2" descr="http://www.adcomarketing.com/images/thermometers/promotional-wall-thermometer-displaytec5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1828800"/>
            <a:ext cx="13081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6" descr="http://www.buildinglanduk.co.uk/img/grazing-la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05000"/>
            <a:ext cx="17526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7" grpId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itchFamily="34" charset="0"/>
              </a:rPr>
              <a:t>Here is a poorly designed setup</a:t>
            </a:r>
          </a:p>
        </p:txBody>
      </p:sp>
      <p:pic>
        <p:nvPicPr>
          <p:cNvPr id="10243" name="Picture 2" descr="Booing_Fan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5943600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4" descr="http://ecx.images-amazon.com/images/I/31d6FxY28fL._SL500_AA28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http://ecx.images-amazon.com/images/I/31d6FxY28fL._SL500_AA28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524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4040188" cy="457200"/>
          </a:xfrm>
        </p:spPr>
        <p:txBody>
          <a:bodyPr/>
          <a:lstStyle/>
          <a:p>
            <a:pPr algn="ctr"/>
            <a:r>
              <a:rPr lang="en-US" dirty="0" smtClean="0">
                <a:latin typeface="Calibri" pitchFamily="34" charset="0"/>
              </a:rPr>
              <a:t>Control Group</a:t>
            </a:r>
          </a:p>
        </p:txBody>
      </p:sp>
      <p:sp>
        <p:nvSpPr>
          <p:cNvPr id="1126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2225" y="0"/>
            <a:ext cx="4041775" cy="457200"/>
          </a:xfrm>
        </p:spPr>
        <p:txBody>
          <a:bodyPr/>
          <a:lstStyle/>
          <a:p>
            <a:pPr algn="ctr"/>
            <a:r>
              <a:rPr lang="en-US" dirty="0" smtClean="0">
                <a:latin typeface="Calibri" pitchFamily="34" charset="0"/>
              </a:rPr>
              <a:t>Experimental Group</a:t>
            </a:r>
          </a:p>
        </p:txBody>
      </p:sp>
      <p:pic>
        <p:nvPicPr>
          <p:cNvPr id="24578" name="Picture 2" descr="http://www.dkimages.com/discover/previews/821/75019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http://www.buildinglanduk.co.uk/img/grazing-la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52600"/>
            <a:ext cx="17526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http://lh5.ggpht.com/_JkE4an4nAG8/RprY10bfvVI/AAAAAAAAASE/xp2p6X85WZE/DSCN05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581400"/>
            <a:ext cx="28956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 descr="http://www.laguna-hotspring.com/wp-content/uploads/2006/12/fc-open-fiel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3657600"/>
            <a:ext cx="31242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2" descr="http://www.adcomarketing.com/images/thermometers/promotional-wall-thermometer-displaytec5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1914525"/>
            <a:ext cx="13081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Straight Connector 23"/>
          <p:cNvCxnSpPr>
            <a:endCxn id="26" idx="0"/>
          </p:cNvCxnSpPr>
          <p:nvPr/>
        </p:nvCxnSpPr>
        <p:spPr>
          <a:xfrm rot="5400000">
            <a:off x="1467644" y="2990056"/>
            <a:ext cx="6210300" cy="158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0" y="1371600"/>
            <a:ext cx="1828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6 hours sun/day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876800" y="1600200"/>
            <a:ext cx="1828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4 hours sun/day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743200" y="1520825"/>
            <a:ext cx="1828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8cm rain/month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315200" y="1295400"/>
            <a:ext cx="1828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8cm rain/month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0" y="3048000"/>
            <a:ext cx="2057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Grazing animals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648200" y="3200400"/>
            <a:ext cx="2057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Grazing animals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895600" y="3197225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60</a:t>
            </a:r>
            <a:r>
              <a:rPr lang="en-US" sz="1400" dirty="0">
                <a:latin typeface="Calibri" pitchFamily="34" charset="0"/>
              </a:rPr>
              <a:t>⁰</a:t>
            </a:r>
            <a:r>
              <a:rPr lang="en-US" sz="1400" dirty="0"/>
              <a:t> temp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620000" y="3124200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80</a:t>
            </a:r>
            <a:r>
              <a:rPr lang="en-US" sz="1400">
                <a:latin typeface="Calibri" pitchFamily="34" charset="0"/>
              </a:rPr>
              <a:t>⁰</a:t>
            </a:r>
            <a:r>
              <a:rPr lang="en-US" sz="1400"/>
              <a:t> temp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990600" y="5715000"/>
            <a:ext cx="2566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Large canopy trees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715000" y="5715000"/>
            <a:ext cx="2566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Patch of open land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0" y="60960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The experimental plants grew 1 meter taller. What most likely caused this change?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Calibri" pitchFamily="34" charset="0"/>
              </a:rPr>
              <a:t>Unknown! Too many changed variables!</a:t>
            </a:r>
          </a:p>
        </p:txBody>
      </p:sp>
      <p:pic>
        <p:nvPicPr>
          <p:cNvPr id="40" name="Picture 6" descr="http://www.buildinglanduk.co.uk/img/grazing-la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05000"/>
            <a:ext cx="17526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" descr="http://www.c-sharpcorner.com/UploadFile/mgold/VirtualClock09282005072736AM/Images/VirtualCloc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457200"/>
            <a:ext cx="11715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15200" y="1752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0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5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0" dur="5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5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18732</TotalTime>
  <Words>236</Words>
  <Application>Microsoft Macintosh PowerPoint</Application>
  <PresentationFormat>On-screen Show (4:3)</PresentationFormat>
  <Paragraphs>51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Slide 1</vt:lpstr>
      <vt:lpstr>Observation and Hypothesis</vt:lpstr>
      <vt:lpstr>3rd step: Design an Experiment</vt:lpstr>
      <vt:lpstr>Here is a well designed setup</vt:lpstr>
      <vt:lpstr>Slide 5</vt:lpstr>
      <vt:lpstr>Here is a poorly designed setup</vt:lpstr>
      <vt:lpstr>Slide 7</vt:lpstr>
    </vt:vector>
  </TitlesOfParts>
  <Company>bhusd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kkobe</dc:creator>
  <cp:lastModifiedBy>LAUSD User</cp:lastModifiedBy>
  <cp:revision>101</cp:revision>
  <dcterms:created xsi:type="dcterms:W3CDTF">2013-08-23T02:48:06Z</dcterms:created>
  <dcterms:modified xsi:type="dcterms:W3CDTF">2013-09-04T01:54:38Z</dcterms:modified>
</cp:coreProperties>
</file>