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64" r:id="rId1"/>
  </p:sldMasterIdLst>
  <p:notesMasterIdLst>
    <p:notesMasterId r:id="rId15"/>
  </p:notesMasterIdLst>
  <p:sldIdLst>
    <p:sldId id="256" r:id="rId2"/>
    <p:sldId id="257" r:id="rId3"/>
    <p:sldId id="258" r:id="rId4"/>
    <p:sldId id="270" r:id="rId5"/>
    <p:sldId id="271" r:id="rId6"/>
    <p:sldId id="260" r:id="rId7"/>
    <p:sldId id="262" r:id="rId8"/>
    <p:sldId id="266" r:id="rId9"/>
    <p:sldId id="263" r:id="rId10"/>
    <p:sldId id="267" r:id="rId11"/>
    <p:sldId id="265" r:id="rId12"/>
    <p:sldId id="272" r:id="rId13"/>
    <p:sldId id="26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 Narrow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 Narrow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 Narrow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 Narrow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clrMode="gray"/>
  <p:clrMru>
    <a:srgbClr val="8AE28A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358F5D-8E46-44B6-8729-F8127CB60750}" type="datetime1">
              <a:rPr lang="en-US"/>
              <a:pPr>
                <a:defRPr/>
              </a:pPr>
              <a:t>11/6/14</a:t>
            </a:fld>
            <a:endParaRPr lang="en-US"/>
          </a:p>
        </p:txBody>
      </p:sp>
      <p:sp>
        <p:nvSpPr>
          <p:cNvPr id="14340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C13EDA4-9BE1-47E2-8470-4D9FFEFA5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ＭＳ Ｐゴシック" pitchFamily="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F2384-94BF-4AB9-9CDB-7FAED854D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BA17F-3B74-42A3-BC8F-E4245ADE2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1D02A-9BE7-44DD-AABE-13F3694F6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E41E8-51AD-4C9D-A764-DC73A2C09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013F9-BA22-458F-ADCE-B07CBA713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0A2EA-C775-4852-A35F-B35F510DD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03A44-32C9-41FE-B077-ECFAC52CB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63E4E-AEA7-41A6-8F00-6CD42A9DD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7DC65-EBE4-466E-B0DB-E88D3A84E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E078-BAC6-442A-9F86-5B6D6AC39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EA079-AE81-4857-877D-42BFFC7E2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B85D8-CD4B-4FB0-A4D5-DF7A9E90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8AE2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90C122C-EB05-4542-9763-CF8C4907F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  <p:sldLayoutId id="2147483677" r:id="rId12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•"/>
        <a:defRPr sz="3200" kern="1200">
          <a:solidFill>
            <a:schemeClr val="tx1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–"/>
        <a:defRPr sz="28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•"/>
        <a:defRPr sz="24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–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»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hyperlink" Target="http://images.google.com/imgres?imgurl=http://www.school-clipart.com/_small/0511-0801-1614-1922.jpg&amp;imgrefurl=http://www.school-clipart.com/_pages/0511-0801-1614-1922.html&amp;usg=__tgkCRnLsqSH1yCcUSncmiwmllAo=&amp;h=267&amp;w=350&amp;sz=52&amp;hl=en&amp;start=7&amp;tbnid=ANgcElzglWzURM:&amp;tbnh=92&amp;tbnw=120&amp;prev=/images?q=writing+clip+art&amp;gbv=2&amp;hl=en" TargetMode="External"/><Relationship Id="rId5" Type="http://schemas.openxmlformats.org/officeDocument/2006/relationships/image" Target="../media/image30.jpeg"/><Relationship Id="rId6" Type="http://schemas.openxmlformats.org/officeDocument/2006/relationships/hyperlink" Target="http://images.google.com/imgres?imgurl=http://comps.fotosearch.com/comp/GLW/GLW112/side-profile-boy_~gwil11301.jpg&amp;imgrefurl=http://www.fotosearch.com/GLW112/gwil11301/&amp;usg=__2YyEpToOrjtQSLEQUyjdTwHSMAw=&amp;h=320&amp;w=300&amp;sz=29&amp;hl=en&amp;start=11&amp;tbnid=LinsU7lTwKa6jM:&amp;tbnh=118&amp;tbnw=111&amp;prev=/images?q=writing+clip+art&amp;gbv=2&amp;hl=en" TargetMode="External"/><Relationship Id="rId7" Type="http://schemas.openxmlformats.org/officeDocument/2006/relationships/image" Target="../media/image31.jpeg"/><Relationship Id="rId8" Type="http://schemas.openxmlformats.org/officeDocument/2006/relationships/hyperlink" Target="http://images.google.com/imgres?imgurl=http://3.bp.blogspot.com/_Rkp3degCHMQ/SXgN-oKyO2I/AAAAAAAABC4/tfIHQerbPNo/s200/writing+clip+art.jpg&amp;imgrefurl=http://www.blogtalkradio.com/rss/tag/plural.rss&amp;usg=__AkGG_Qfg1U16URafpmAdO1dlcZQ=&amp;h=136&amp;w=129&amp;sz=5&amp;hl=en&amp;start=24&amp;tbnid=IEAwVraeRl3h1M:&amp;tbnh=92&amp;tbnw=87&amp;prev=/images?q=writing+clip+art&amp;gbv=2&amp;ndsp=20&amp;hl=en&amp;sa=N&amp;start=20" TargetMode="External"/><Relationship Id="rId9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df"/><Relationship Id="rId4" Type="http://schemas.openxmlformats.org/officeDocument/2006/relationships/image" Target="../media/image34.png"/><Relationship Id="rId5" Type="http://schemas.openxmlformats.org/officeDocument/2006/relationships/hyperlink" Target="http://images.google.com/imgres?imgurl=http://www.lakeshorelearning.com/media/images/free_resources/clip_art/AwardsReminders/aPlus.jpg&amp;imgrefurl=http://www.lakeshorelearning.com/general_content/free_resources/downloadClipArt.jsp?filename=aPlus_tn.gif&amp;filepath=/media/images/free_resources/clip_art/AwardsReminders/aPlus_tn.gif&amp;collectionName=awards%20and%20reminders&amp;folderName=awardsreminders&amp;usg=__H-i0kJ8ctVLoQ98XkofHm5GhgGo=&amp;h=160&amp;w=208&amp;sz=15&amp;hl=en&amp;start=2&amp;tbnid=0f4Y08sggHmDdM:&amp;tbnh=81&amp;tbnw=105&amp;prev=/images?q=A++clip+art&amp;gbv=2&amp;hl=en" TargetMode="External"/><Relationship Id="rId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hyperlink" Target="http://images.google.com/imgres?imgurl=http://houseofpeers.com/images/phxzoo-map.jpg&amp;imgrefurl=http://www.houseofpeers.com/event12phx-zoo-dbg2.htm&amp;usg=__JmjcAlcOVjaNiBXAP-Gsme3desc=&amp;h=528&amp;w=432&amp;sz=67&amp;hl=en&amp;start=1&amp;tbnid=uk4VDeHwehg1qM:&amp;tbnh=132&amp;tbnw=108&amp;prev=/images?q=phoenix+zoo+map&amp;gbv=2&amp;hl=en" TargetMode="External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images.google.com/imgres?imgurl=http://www.wdwinfo.com/resortmaps/Map_WDW_Resort.jpg&amp;imgrefurl=http://www.wdwinfo.com/resortmaps/propertymap.htm&amp;usg=__Wuqa1ZYp7uhIgUEBuBI3moyw8SA=&amp;h=1018&amp;w=1600&amp;sz=285&amp;hl=en&amp;start=4&amp;tbnid=6vR2q-eSmDfi-M:&amp;tbnh=95&amp;tbnw=150&amp;prev=/images?q=disney+world+map&amp;gbv=2&amp;hl=en" TargetMode="External"/><Relationship Id="rId5" Type="http://schemas.openxmlformats.org/officeDocument/2006/relationships/image" Target="../media/image6.jpeg"/><Relationship Id="rId6" Type="http://schemas.openxmlformats.org/officeDocument/2006/relationships/hyperlink" Target="http://images.google.com/imgres?imgurl=http://www.anderson.ucla.edu/zone/clubs/otma/Disney.jpg&amp;imgrefurl=http://www.anderson.ucla.edu/zone/clubs/otma/doj.htm&amp;usg=__5DnJ3tJOBQOiyCNi34WN7pAhspY=&amp;h=300&amp;w=580&amp;sz=63&amp;hl=en&amp;start=15&amp;tbnid=nm1ApLsoJFNAsM:&amp;tbnh=69&amp;tbnw=134&amp;prev=/images?q=disneyland+map&amp;gbv=2&amp;hl=en" TargetMode="External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6.jpeg"/><Relationship Id="rId21" Type="http://schemas.openxmlformats.org/officeDocument/2006/relationships/image" Target="../media/image17.jpeg"/><Relationship Id="rId22" Type="http://schemas.openxmlformats.org/officeDocument/2006/relationships/image" Target="../media/image18.jpeg"/><Relationship Id="rId23" Type="http://schemas.openxmlformats.org/officeDocument/2006/relationships/hyperlink" Target="http://images.google.com.au/imgres?imgurl=http://www.ct.gov/dcf/lib/dcf/wmv/images/fire.jpg&amp;imgrefurl=http://www.ct.gov/dcf/cwp/view.asp?Q=332996&amp;a=2869&amp;h=378&amp;w=504&amp;sz=31&amp;hl=en&amp;start=1&amp;usg=__ZY-RlZtZf8UgnlekHlvdSfH5a-k=&amp;tbnid=GJCJxxeT6cVuAM:&amp;tbnh=98&amp;tbnw=130&amp;prev=/images?q=fire&amp;gbv=2&amp;hl=en&amp;safe=active" TargetMode="External"/><Relationship Id="rId24" Type="http://schemas.openxmlformats.org/officeDocument/2006/relationships/image" Target="../media/image19.jpeg"/><Relationship Id="rId25" Type="http://schemas.openxmlformats.org/officeDocument/2006/relationships/hyperlink" Target="http://images.google.com.au/imgres?imgurl=http://content.answers.com/main/content/wp/en/thumb/d/db/180px-Shrek_dragon.JPG&amp;imgrefurl=http://informationhub.proboards60.com/index.cgi?board=items&amp;action=post&amp;thread=30&amp;quote=211&amp;page=1&amp;h=217&amp;w=180&amp;sz=9&amp;hl=en&amp;start=8&amp;usg=__FeL7XuFSaFVVWXcOyRMwOSroqeY=&amp;tbnid=Ej2v3e2kFtRHkM:&amp;tbnh=107&amp;tbnw=89&amp;prev=/images?q=shrek+dragon&amp;gbv=2&amp;hl=en&amp;safe=active" TargetMode="External"/><Relationship Id="rId26" Type="http://schemas.openxmlformats.org/officeDocument/2006/relationships/image" Target="../media/image20.jpeg"/><Relationship Id="rId27" Type="http://schemas.openxmlformats.org/officeDocument/2006/relationships/image" Target="../media/image21.pdf"/><Relationship Id="rId28" Type="http://schemas.openxmlformats.org/officeDocument/2006/relationships/image" Target="../media/image22.png"/><Relationship Id="rId29" Type="http://schemas.openxmlformats.org/officeDocument/2006/relationships/hyperlink" Target="http://images.google.com.au/imgres?imgurl=http://artzthings.com/e-pins/images/shrek3-mice.jpg&amp;imgrefurl=http://artzthings.com/e-pins/product_info.php?products_id=998&amp;h=150&amp;w=150&amp;sz=39&amp;hl=en&amp;start=8&amp;usg=__xvU43Tebfrio2oQoqQW3Ov9Mrm0=&amp;tbnid=ArcMR1bIXAMFOM:&amp;tbnh=96&amp;tbnw=96&amp;prev=/images?q=shrek+3+blind+mice&amp;gbv=2&amp;ndsp=20&amp;hl=en&amp;safe=active&amp;sa=N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images.google.com.au/imgres?imgurl=http://www.phoenixtropicals.com/RyeGrass.jpg&amp;imgrefurl=http://www.phoenixtropicals.com/grass.html&amp;h=309&amp;w=416&amp;sz=65&amp;hl=en&amp;start=26&amp;usg=__Jv0uka2M4ScBP2XMNCwOPuuqxrM=&amp;tbnid=1CIOfkbKDo6TGM:&amp;tbnh=93&amp;tbnw=125&amp;prev=/images?q=grass&amp;start=20&amp;gbv=2&amp;ndsp=20&amp;hl=en&amp;safe=active&amp;sa=N" TargetMode="External"/><Relationship Id="rId4" Type="http://schemas.openxmlformats.org/officeDocument/2006/relationships/image" Target="../media/image8.jpeg"/><Relationship Id="rId5" Type="http://schemas.openxmlformats.org/officeDocument/2006/relationships/hyperlink" Target="http://images.google.com/imgres?imgurl=http://img69.imageshack.us/img69/6031/farfarawayuy6.jpg&amp;imgrefurl=http://1spicysugar.spaces.live.com/Blog/cns!1BBCF542843765EC!1542.entry&amp;h=261&amp;w=428&amp;sz=19&amp;hl=en&amp;start=28&amp;um=1&amp;usg=__NQekpHOk2sPRP9OWNswaAtQ2zyA=&amp;tbnid=9V6Ul0Whu56e9M:&amp;tbnh=77&amp;tbnw=126&amp;prev=/images?q=shrek+far+far+away&amp;start=20&amp;gbv=2&amp;ndsp=20&amp;um=1&amp;hl=en&amp;sa=N" TargetMode="External"/><Relationship Id="rId30" Type="http://schemas.openxmlformats.org/officeDocument/2006/relationships/image" Target="../media/image23.jpeg"/><Relationship Id="rId31" Type="http://schemas.openxmlformats.org/officeDocument/2006/relationships/hyperlink" Target="http://images.google.com.au/imgres?imgurl=http://www.northbynortheast.co.uk/images/raods_pic_05.jpg&amp;imgrefurl=http://www.northbynortheast.co.uk/pages/roads.htm&amp;h=125&amp;w=191&amp;sz=6&amp;hl=en&amp;start=37&amp;usg=__ROcPbFO9BqMYdIX9-gca5j-o2Qo=&amp;tbnid=4tOjqk_YnyqQiM:&amp;tbnh=67&amp;tbnw=103&amp;prev=/images?q=raods&amp;start=20&amp;gbv=2&amp;ndsp=20&amp;hl=en&amp;safe=active&amp;sa=N" TargetMode="External"/><Relationship Id="rId32" Type="http://schemas.openxmlformats.org/officeDocument/2006/relationships/image" Target="../media/image24.jpeg"/><Relationship Id="rId9" Type="http://schemas.openxmlformats.org/officeDocument/2006/relationships/hyperlink" Target="http://images.google.com/imgres?imgurl=http://bp3.blogger.com/_fKux43-_yfs/R1QkLRFE1NI/AAAAAAAAAxY/WtgHxo0b41E/s320/shrek_gingerbread_man.jpg&amp;imgrefurl=http://ztrek.blogspot.com/2007/12/team-alpha-super-awesome-cool-dynamite.html&amp;h=234&amp;w=150&amp;sz=9&amp;hl=en&amp;start=1&amp;um=1&amp;usg=__kQ_Ui5ISNNSmzsFNdCPhpRpFbUg=&amp;tbnid=hZ2d9uQrdxKKUM:&amp;tbnh=109&amp;tbnw=70&amp;prev=/images?q=shrek+gingerbread+man&amp;gbv=2&amp;um=1&amp;hl=en" TargetMode="External"/><Relationship Id="rId6" Type="http://schemas.openxmlformats.org/officeDocument/2006/relationships/image" Target="../media/image9.jpeg"/><Relationship Id="rId7" Type="http://schemas.openxmlformats.org/officeDocument/2006/relationships/hyperlink" Target="http://images.google.com/imgres?imgurl=http://www.mediaspin.com/images/dnk_before.jpg&amp;imgrefurl=http://www.mediaspin.com/s2_retouch4.html&amp;h=959&amp;w=720&amp;sz=80&amp;hl=en&amp;start=9&amp;um=1&amp;usg=__a0MJgm28IltOYPDrhNISjY6Jams=&amp;tbnid=njK1-_QD18IJCM:&amp;tbnh=148&amp;tbnw=111&amp;prev=/images?q=shrek+donkey&amp;gbv=2&amp;um=1&amp;hl=en" TargetMode="External"/><Relationship Id="rId8" Type="http://schemas.openxmlformats.org/officeDocument/2006/relationships/image" Target="../media/image10.jpeg"/><Relationship Id="rId33" Type="http://schemas.openxmlformats.org/officeDocument/2006/relationships/hyperlink" Target="http://images.google.com.au/imgres?imgurl=http://www.ci.grapevine.tx.us/Portals/0/Trail-BBCWoman%20walking%20dog%20on%20trail.jpg&amp;imgrefurl=http://www.ci.grapevine.tx.us/IndividualDepartments/ParksandRecreation/Trails/tabid/287/Default.aspx&amp;h=300&amp;w=400&amp;sz=201&amp;hl=en&amp;start=6&amp;usg=__g5f7A26zN-zXlfkcqyjDwFD8-9M=&amp;tbnid=AoF_wcUQD1a2BM:&amp;tbnh=93&amp;tbnw=124&amp;prev=/images?q=trails&amp;gbv=2&amp;hl=en&amp;safe=active" TargetMode="External"/><Relationship Id="rId34" Type="http://schemas.openxmlformats.org/officeDocument/2006/relationships/image" Target="../media/image25.jpeg"/><Relationship Id="rId35" Type="http://schemas.openxmlformats.org/officeDocument/2006/relationships/hyperlink" Target="http://images.google.com.au/imgres?imgurl=http://www.lakewoodranch.com/images/pageImages/parksAndTrailsBridge.jpg&amp;imgrefurl=http://www.lakewoodranch.com/amenities/parks.cfm&amp;h=479&amp;w=400&amp;sz=82&amp;hl=en&amp;start=79&amp;usg=__GxvPGIFAhLwQqB_FLG4qEZn6E8c=&amp;tbnid=D8_-OA6L9DgKRM:&amp;tbnh=129&amp;tbnw=108&amp;prev=/images?q=trails&amp;start=60&amp;gbv=2&amp;ndsp=20&amp;hl=en&amp;safe=active&amp;sa=N" TargetMode="External"/><Relationship Id="rId36" Type="http://schemas.openxmlformats.org/officeDocument/2006/relationships/image" Target="../media/image26.jpeg"/><Relationship Id="rId10" Type="http://schemas.openxmlformats.org/officeDocument/2006/relationships/image" Target="../media/image11.jpeg"/><Relationship Id="rId11" Type="http://schemas.openxmlformats.org/officeDocument/2006/relationships/hyperlink" Target="http://images.google.com/imgres?imgurl=http://sparklette.net/archives/646/castle.jpg&amp;imgrefurl=http://sparklette.net/archives/japan-day-2-tokyo-disneyland/&amp;h=500&amp;w=500&amp;sz=74&amp;hl=en&amp;start=10&amp;um=1&amp;usg=__j45WkE0QAekXHAoHgHOogILEqCg=&amp;tbnid=kVkurs7ZGIVoqM:&amp;tbnh=130&amp;tbnw=130&amp;prev=/images?q=castle&amp;gbv=2&amp;um=1&amp;hl=en" TargetMode="External"/><Relationship Id="rId12" Type="http://schemas.openxmlformats.org/officeDocument/2006/relationships/image" Target="../media/image12.jpeg"/><Relationship Id="rId13" Type="http://schemas.openxmlformats.org/officeDocument/2006/relationships/hyperlink" Target="http://images.google.com/imgres?imgurl=http://www.bfeedme.com/wp-content/uploads/2007/11/gingerbread-house.jpg&amp;imgrefurl=http://www.bfeedme.com/gingerbread-house/&amp;h=420&amp;w=420&amp;sz=37&amp;hl=en&amp;start=1&amp;um=1&amp;usg=__cas_zvFXeww3p5YsTKf8EHYI9KY=&amp;tbnid=QF3N7aEUJ0EK5M:&amp;tbnh=125&amp;tbnw=125&amp;prev=/images?q=gingerbread+house&amp;gbv=2&amp;um=1&amp;hl=en" TargetMode="External"/><Relationship Id="rId14" Type="http://schemas.openxmlformats.org/officeDocument/2006/relationships/image" Target="../media/image13.jpeg"/><Relationship Id="rId15" Type="http://schemas.openxmlformats.org/officeDocument/2006/relationships/hyperlink" Target="http://images.google.com/imgres?imgurl=http://d-boner.blogspot.com/pics/Shrek%202%20-%20Puss%20in%20Boots%20(resized).JPG&amp;imgrefurl=http://profile.myspace.com/index.cfm?fuseaction=user.viewprofile&amp;friendid=47770946&amp;h=378&amp;w=389&amp;sz=18&amp;hl=en&amp;start=10&amp;um=1&amp;usg=__05DoyLH0qDfCxs2F5WhU9r1Su2E=&amp;tbnid=APi6gfg8j9XMkM:&amp;tbnh=120&amp;tbnw=123&amp;prev=/images?q=shrek+puss+in+boot&amp;gbv=2&amp;um=1&amp;hl=en" TargetMode="External"/><Relationship Id="rId16" Type="http://schemas.openxmlformats.org/officeDocument/2006/relationships/image" Target="../media/image14.jpeg"/><Relationship Id="rId17" Type="http://schemas.openxmlformats.org/officeDocument/2006/relationships/hyperlink" Target="http://images.google.com/imgres?imgurl=http://www.onlineseats.com/upload/theater/760_the_shrek.jpg&amp;imgrefurl=http://www.onlineseats.com/theatre/shrek-the-musical-tickets/index.asp&amp;h=460&amp;w=300&amp;sz=20&amp;hl=en&amp;start=1&amp;usg=__TU108vaf-DGJ1nx6iUyPKAQZrLs=&amp;tbnid=moggBLlg6inoxM:&amp;tbnh=128&amp;tbnw=83&amp;prev=/images?q=shrek&amp;gbv=2&amp;hl=en" TargetMode="External"/><Relationship Id="rId18" Type="http://schemas.openxmlformats.org/officeDocument/2006/relationships/image" Target="../media/image15.jpeg"/><Relationship Id="rId19" Type="http://schemas.openxmlformats.org/officeDocument/2006/relationships/hyperlink" Target="http://images.google.com/imgres?imgurl=http://www.levanger.kommune.no/festiviteten/images_3/shrek_2_fiona_x.jpg&amp;imgrefurl=http://www.flickr.com/photos/msmelva/664456240/&amp;h=900&amp;w=373&amp;sz=22&amp;hl=en&amp;start=6&amp;um=1&amp;usg=__6bpTU1ePCvxbHJmIO4iqbaICkTM=&amp;tbnid=udgjIkEmq1txhM:&amp;tbnh=146&amp;tbnw=61&amp;prev=/images?q=fiona+shrek&amp;gbv=2&amp;um=1&amp;hl=en" TargetMode="External"/><Relationship Id="rId37" Type="http://schemas.openxmlformats.org/officeDocument/2006/relationships/hyperlink" Target="http://images.google.com.au/imgres?imgurl=http://www.rogerwendell.com/images/recycle/recycle_logo.gif&amp;imgrefurl=http://www.rogerwendell.com/recycle.html&amp;h=325&amp;w=324&amp;sz=2&amp;hl=en&amp;start=1&amp;usg=__L_FjjgGuYx6aZrAw7n0A06kr9Xk=&amp;tbnid=VLpudTsUYURhnM:&amp;tbnh=118&amp;tbnw=118&amp;prev=/images?q=recycle&amp;gbv=2&amp;hl=en&amp;safe=active" TargetMode="External"/><Relationship Id="rId38" Type="http://schemas.openxmlformats.org/officeDocument/2006/relationships/image" Target="../media/image27.jpeg"/><Relationship Id="rId39" Type="http://schemas.openxmlformats.org/officeDocument/2006/relationships/hyperlink" Target="http://images.google.com.au/imgres?imgurl=http://www.policeguide.com/Photo_Galleries/Badge_Gallery_/Boston_Police_Badges/cambridge-police-badge.jpg&amp;imgrefurl=http://policeguide.com/Photo_Galleries/Badge_Gallery_/Boston_Police_Badges/boston_police_badges.html&amp;h=350&amp;w=263&amp;sz=131&amp;hl=en&amp;start=15&amp;usg=__jwHMfLhBLdaKNw0j4_35dH5QuvI=&amp;tbnid=uM9p7XX07a1IeM:&amp;tbnh=120&amp;tbnw=90&amp;prev=/images?q=police+badge&amp;gbv=2&amp;hl=en&amp;safe=active" TargetMode="External"/><Relationship Id="rId40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34000"/>
            <a:ext cx="6400800" cy="609600"/>
          </a:xfrm>
        </p:spPr>
        <p:txBody>
          <a:bodyPr/>
          <a:lstStyle/>
          <a:p>
            <a:pPr eaLnBrk="1" hangingPunct="1"/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15362" name="Picture 4" descr="j02500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209800"/>
            <a:ext cx="2898775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43850" y="533400"/>
            <a:ext cx="617027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Cell = City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cellcitystep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0"/>
            <a:ext cx="579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t0.gstatic.com/images?q=tbn:ANgcElzglWzURM:http://www.school-clipart.com/_small/0511-0801-1614-192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3048000"/>
            <a:ext cx="18891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http://t0.gstatic.com/images?q=tbn:LinsU7lTwKa6jM:http://comps.fotosearch.com/comp/GLW/GLW112/side-profile-boy_~gwil11301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04800"/>
            <a:ext cx="20574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http://t0.gstatic.com/images?q=tbn:IEAwVraeRl3h1M:http://3.bp.blogspot.com/_Rkp3degCHMQ/SXgN-oKyO2I/AAAAAAAABC4/tfIHQerbPNo/s200/writing%2Bclip%2Bart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3886200"/>
            <a:ext cx="20574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Final Product: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077200" cy="4800600"/>
          </a:xfrm>
        </p:spPr>
        <p:txBody>
          <a:bodyPr/>
          <a:lstStyle/>
          <a:p>
            <a:pPr eaLnBrk="1" hangingPunct="1"/>
            <a:r>
              <a:rPr lang="en-US" sz="2800"/>
              <a:t>Your analogies must be in complete sentences and stapled/glued  to the back of your map.</a:t>
            </a:r>
          </a:p>
          <a:p>
            <a:pPr eaLnBrk="1" hangingPunct="1"/>
            <a:r>
              <a:rPr lang="en-US" sz="2800"/>
              <a:t>Your map/picture must be neat, colorful, correctly labeled, and have a legend or key.</a:t>
            </a:r>
          </a:p>
          <a:p>
            <a:pPr eaLnBrk="1" hangingPunct="1"/>
            <a:r>
              <a:rPr lang="en-US" sz="2800"/>
              <a:t>Use pencil first then color. </a:t>
            </a:r>
          </a:p>
          <a:p>
            <a:pPr eaLnBrk="1" hangingPunct="1"/>
            <a:r>
              <a:rPr lang="en-US" sz="2800"/>
              <a:t>Be creative! Have fun with it. </a:t>
            </a:r>
          </a:p>
          <a:p>
            <a:pPr eaLnBrk="1" hangingPunct="1"/>
            <a:r>
              <a:rPr lang="en-US" sz="2800"/>
              <a:t>Past examples included underwater cities, prehistoric cities, a skate park, amusement parks, a mall, video games, a school, a hospital, etc…</a:t>
            </a:r>
          </a:p>
          <a:p>
            <a:pPr eaLnBrk="1" hangingPunct="1"/>
            <a:endParaRPr lang="en-US" sz="2800"/>
          </a:p>
        </p:txBody>
      </p:sp>
      <p:pic>
        <p:nvPicPr>
          <p:cNvPr id="33795" name="Picture 4" descr="C:\Documents and Settings\jskoglund\Local Settings\Temporary Internet Files\Content.IE5\EQOF8UHB\MCBD07208_0000[1].wmf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7239000" y="5181600"/>
            <a:ext cx="17526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7" descr="http://t0.gstatic.com/images?q=tbn:0f4Y08sggHmDdM:http://www.lakeshorelearning.com/media/images/free_resources/clip_art/AwardsReminders/aPlus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81000"/>
            <a:ext cx="10001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93" name="Group 53"/>
          <p:cNvGraphicFramePr>
            <a:graphicFrameLocks noGrp="1"/>
          </p:cNvGraphicFramePr>
          <p:nvPr/>
        </p:nvGraphicFramePr>
        <p:xfrm>
          <a:off x="762000" y="228600"/>
          <a:ext cx="7620000" cy="6277928"/>
        </p:xfrm>
        <a:graphic>
          <a:graphicData uri="http://schemas.openxmlformats.org/drawingml/2006/table">
            <a:tbl>
              <a:tblPr/>
              <a:tblGrid>
                <a:gridCol w="2540000"/>
                <a:gridCol w="2540000"/>
                <a:gridCol w="2540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Cell Part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City Analogy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Function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A. Cell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Area with fixed boundary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B. Cell Membrane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City Limits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Surrounds, protects &amp; borders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C. Cytoplasm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Environment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Inner 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D. Nucleus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City Hall/Courthouse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Controls the activities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E. Nuclear Membrane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Police Force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Protects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F. Ribosomes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Factory &amp; Workers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Makes products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G. Endoplasmic Reticulum/Cytoskeleton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Roads or Highways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Transportation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H. Golgi Bodies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Post Office or UPS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Packs &amp; carries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I. Mitochondria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Power Plant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Provides 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J. Lysosomes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Recycling Plant or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Waste 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Recycle &amp; waste disposal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93" name="Group 53"/>
          <p:cNvGraphicFramePr>
            <a:graphicFrameLocks noGrp="1"/>
          </p:cNvGraphicFramePr>
          <p:nvPr/>
        </p:nvGraphicFramePr>
        <p:xfrm>
          <a:off x="762000" y="228600"/>
          <a:ext cx="7620000" cy="6276023"/>
        </p:xfrm>
        <a:graphic>
          <a:graphicData uri="http://schemas.openxmlformats.org/drawingml/2006/table">
            <a:tbl>
              <a:tblPr/>
              <a:tblGrid>
                <a:gridCol w="2540000"/>
                <a:gridCol w="2540000"/>
                <a:gridCol w="2540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Cell Part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City Analogy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Function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A. Cell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B. Cell Membrane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C. Cytoplasm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D. Nucleus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E. Nuclear Membrane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F. Ribosomes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G. Endoplasmic Reticulum/Cytoskeleton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H. Golgi Bodies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I. Mitochondria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J. Lysosomes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/>
              <a:t>Think of a City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696200" cy="4495800"/>
          </a:xfrm>
        </p:spPr>
        <p:txBody>
          <a:bodyPr/>
          <a:lstStyle/>
          <a:p>
            <a:pPr eaLnBrk="1" hangingPunct="1"/>
            <a:r>
              <a:rPr lang="en-US" sz="2800"/>
              <a:t>How does it operate?</a:t>
            </a:r>
          </a:p>
          <a:p>
            <a:pPr eaLnBrk="1" hangingPunct="1"/>
            <a:r>
              <a:rPr lang="en-US" sz="2800"/>
              <a:t>Who protects the city?</a:t>
            </a:r>
          </a:p>
          <a:p>
            <a:pPr eaLnBrk="1" hangingPunct="1"/>
            <a:r>
              <a:rPr lang="en-US" sz="2800"/>
              <a:t>Who runs the city?</a:t>
            </a:r>
          </a:p>
          <a:p>
            <a:pPr eaLnBrk="1" hangingPunct="1"/>
            <a:r>
              <a:rPr lang="en-US" sz="2800"/>
              <a:t>How does the city manage its trash?</a:t>
            </a:r>
          </a:p>
          <a:p>
            <a:pPr eaLnBrk="1" hangingPunct="1"/>
            <a:r>
              <a:rPr lang="en-US" sz="2800"/>
              <a:t>How does the city get food?</a:t>
            </a:r>
          </a:p>
          <a:p>
            <a:pPr eaLnBrk="1" hangingPunct="1"/>
            <a:r>
              <a:rPr lang="en-US" sz="2800"/>
              <a:t>How does the city get its power?</a:t>
            </a:r>
          </a:p>
          <a:p>
            <a:pPr eaLnBrk="1" hangingPunct="1"/>
            <a:r>
              <a:rPr lang="en-US" sz="2800"/>
              <a:t>How do you know when you are in the city limits?</a:t>
            </a:r>
          </a:p>
        </p:txBody>
      </p:sp>
      <p:pic>
        <p:nvPicPr>
          <p:cNvPr id="17411" name="Picture 4" descr="j025008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86400" y="457200"/>
            <a:ext cx="3032125" cy="272891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cell can be compared to a city!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/>
              <a:t>Each part of the cell has its own function or purpose.</a:t>
            </a:r>
          </a:p>
          <a:p>
            <a:pPr eaLnBrk="1" hangingPunct="1"/>
            <a:r>
              <a:rPr lang="en-US"/>
              <a:t>The parts of the cell can be compared to the parts of a city based on their similar purpose.</a:t>
            </a:r>
          </a:p>
          <a:p>
            <a:pPr eaLnBrk="1" hangingPunct="1"/>
            <a:endParaRPr lang="en-US"/>
          </a:p>
        </p:txBody>
      </p:sp>
      <p:pic>
        <p:nvPicPr>
          <p:cNvPr id="19459" name="Picture 4" descr="j02500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733800"/>
            <a:ext cx="2898775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Group 2"/>
          <p:cNvGraphicFramePr>
            <a:graphicFrameLocks noGrp="1"/>
          </p:cNvGraphicFramePr>
          <p:nvPr/>
        </p:nvGraphicFramePr>
        <p:xfrm>
          <a:off x="762000" y="457200"/>
          <a:ext cx="7620000" cy="6277928"/>
        </p:xfrm>
        <a:graphic>
          <a:graphicData uri="http://schemas.openxmlformats.org/drawingml/2006/table">
            <a:tbl>
              <a:tblPr/>
              <a:tblGrid>
                <a:gridCol w="2540000"/>
                <a:gridCol w="2540000"/>
                <a:gridCol w="2540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Cell Part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City Analogy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Function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A. Cell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Area with fixed boundary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B. Cell Membrane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City Limits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Surrounds, protects &amp; borders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C. Cytoplasm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Environment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Inner 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D. Nucleus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City Hall/Courthouse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Controls the activities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E. Nuclear Membrane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Police Force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Protects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F. Ribosomes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Factory &amp; Workers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Makes products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G. Endoplasmic Reticulum/Cytoskeleton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Roads or Highways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Transportation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H. Golgi Bodies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Post Office or UPS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Packs &amp; carries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I. Mitochondria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Power Plant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Provides 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J. Lysosomes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Recycling Plant or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Waste 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Recycle &amp; waste disposal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60" name="Text Box 52"/>
          <p:cNvSpPr txBox="1">
            <a:spLocks noChangeArrowheads="1"/>
          </p:cNvSpPr>
          <p:nvPr/>
        </p:nvSpPr>
        <p:spPr bwMode="auto">
          <a:xfrm>
            <a:off x="762000" y="914400"/>
            <a:ext cx="7620000" cy="4572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3061" name="Text Box 53"/>
          <p:cNvSpPr txBox="1">
            <a:spLocks noChangeArrowheads="1"/>
          </p:cNvSpPr>
          <p:nvPr/>
        </p:nvSpPr>
        <p:spPr bwMode="auto">
          <a:xfrm>
            <a:off x="762000" y="1524000"/>
            <a:ext cx="7620000" cy="4572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3062" name="Text Box 54"/>
          <p:cNvSpPr txBox="1">
            <a:spLocks noChangeArrowheads="1"/>
          </p:cNvSpPr>
          <p:nvPr/>
        </p:nvSpPr>
        <p:spPr bwMode="auto">
          <a:xfrm>
            <a:off x="762000" y="2133600"/>
            <a:ext cx="7620000" cy="4572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3063" name="Text Box 55"/>
          <p:cNvSpPr txBox="1">
            <a:spLocks noChangeArrowheads="1"/>
          </p:cNvSpPr>
          <p:nvPr/>
        </p:nvSpPr>
        <p:spPr bwMode="auto">
          <a:xfrm>
            <a:off x="762000" y="2667000"/>
            <a:ext cx="7620000" cy="4572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3064" name="Text Box 56"/>
          <p:cNvSpPr txBox="1">
            <a:spLocks noChangeArrowheads="1"/>
          </p:cNvSpPr>
          <p:nvPr/>
        </p:nvSpPr>
        <p:spPr bwMode="auto">
          <a:xfrm>
            <a:off x="762000" y="3200400"/>
            <a:ext cx="7620000" cy="4572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3065" name="Text Box 57"/>
          <p:cNvSpPr txBox="1">
            <a:spLocks noChangeArrowheads="1"/>
          </p:cNvSpPr>
          <p:nvPr/>
        </p:nvSpPr>
        <p:spPr bwMode="auto">
          <a:xfrm>
            <a:off x="762000" y="3733800"/>
            <a:ext cx="7620000" cy="4572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3066" name="Text Box 58"/>
          <p:cNvSpPr txBox="1">
            <a:spLocks noChangeArrowheads="1"/>
          </p:cNvSpPr>
          <p:nvPr/>
        </p:nvSpPr>
        <p:spPr bwMode="auto">
          <a:xfrm>
            <a:off x="762000" y="4267200"/>
            <a:ext cx="7620000" cy="7620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3067" name="Text Box 59"/>
          <p:cNvSpPr txBox="1">
            <a:spLocks noChangeArrowheads="1"/>
          </p:cNvSpPr>
          <p:nvPr/>
        </p:nvSpPr>
        <p:spPr bwMode="auto">
          <a:xfrm>
            <a:off x="762000" y="5105400"/>
            <a:ext cx="7620000" cy="4572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3068" name="Text Box 60"/>
          <p:cNvSpPr txBox="1">
            <a:spLocks noChangeArrowheads="1"/>
          </p:cNvSpPr>
          <p:nvPr/>
        </p:nvSpPr>
        <p:spPr bwMode="auto">
          <a:xfrm>
            <a:off x="762000" y="5638800"/>
            <a:ext cx="7620000" cy="4572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3069" name="Text Box 61"/>
          <p:cNvSpPr txBox="1">
            <a:spLocks noChangeArrowheads="1"/>
          </p:cNvSpPr>
          <p:nvPr/>
        </p:nvSpPr>
        <p:spPr bwMode="auto">
          <a:xfrm>
            <a:off x="762000" y="6096000"/>
            <a:ext cx="7620000" cy="685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3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7" dur="2000"/>
                                        <p:tgtEl>
                                          <p:spTgt spid="43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4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4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8" dur="500"/>
                                        <p:tgtEl>
                                          <p:spTgt spid="43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43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43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43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43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3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60" grpId="0" animBg="1"/>
      <p:bldP spid="43061" grpId="0" animBg="1"/>
      <p:bldP spid="43062" grpId="0" animBg="1"/>
      <p:bldP spid="43063" grpId="0" animBg="1"/>
      <p:bldP spid="43064" grpId="0" animBg="1"/>
      <p:bldP spid="43065" grpId="0" animBg="1"/>
      <p:bldP spid="43066" grpId="0" animBg="1"/>
      <p:bldP spid="43067" grpId="0" animBg="1"/>
      <p:bldP spid="43068" grpId="0" animBg="1"/>
      <p:bldP spid="430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Create a City Cell Analogy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6781800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sz="2800"/>
              <a:t>You can use a city or any other place (amusement park, country, the mall). </a:t>
            </a:r>
            <a:br>
              <a:rPr lang="en-US" sz="2800"/>
            </a:br>
            <a:r>
              <a:rPr lang="en-US" sz="2800"/>
              <a:t>Can be a fictional place.</a:t>
            </a:r>
          </a:p>
          <a:p>
            <a:pPr eaLnBrk="1" hangingPunct="1">
              <a:lnSpc>
                <a:spcPct val="70000"/>
              </a:lnSpc>
            </a:pPr>
            <a:r>
              <a:rPr lang="en-US" sz="2800"/>
              <a:t>Steps of the Project: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500" u="sng"/>
              <a:t>Step 1</a:t>
            </a:r>
            <a:r>
              <a:rPr lang="en-US" sz="2500"/>
              <a:t>: Brainstorm on the cell parts and what you can draw to represent each part. Use the City Analogy to help you.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500" u="sng"/>
              <a:t>Step 2</a:t>
            </a:r>
            <a:r>
              <a:rPr lang="en-US" sz="2500"/>
              <a:t>: Draw a picture of your city. Label each “cell” part of the city with a letter A through J. 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500" u="sng"/>
              <a:t>Step 3</a:t>
            </a:r>
            <a:r>
              <a:rPr lang="en-US" sz="2500"/>
              <a:t>: Create a legend or map key in the corner and explain what A – J represent. Ex: D = Town Hall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500" u="sng"/>
              <a:t>Step 4</a:t>
            </a:r>
            <a:r>
              <a:rPr lang="en-US" sz="2500"/>
              <a:t>: </a:t>
            </a:r>
            <a:r>
              <a:rPr lang="en-US" sz="2500" i="1"/>
              <a:t>In complete sentences</a:t>
            </a:r>
            <a:r>
              <a:rPr lang="en-US" sz="2500"/>
              <a:t>, write your analogies. This will explain why you selected each part of your city to represent the part of the cell and what function they both share.</a:t>
            </a:r>
          </a:p>
          <a:p>
            <a:pPr eaLnBrk="1" hangingPunct="1">
              <a:lnSpc>
                <a:spcPct val="70000"/>
              </a:lnSpc>
            </a:pPr>
            <a:endParaRPr lang="en-US" sz="2500"/>
          </a:p>
        </p:txBody>
      </p:sp>
      <p:pic>
        <p:nvPicPr>
          <p:cNvPr id="23555" name="Picture 5" descr="C:\Documents and Settings\jskoglund\Local Settings\Temporary Internet Files\Content.IE5\71LTZTUM\MCj036296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447800"/>
            <a:ext cx="1887538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http://t1.gstatic.com/images?q=tbn:uk4VDeHwehg1qM:http://houseofpeers.com/images/phxzoo-map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657600"/>
            <a:ext cx="175260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Create your map and legend.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7800"/>
            <a:ext cx="7924800" cy="4419600"/>
          </a:xfrm>
        </p:spPr>
        <p:txBody>
          <a:bodyPr/>
          <a:lstStyle/>
          <a:p>
            <a:pPr eaLnBrk="1" hangingPunct="1"/>
            <a:r>
              <a:rPr lang="en-US" sz="2800"/>
              <a:t>Draw your city. Pencil first, then crayons, markers or colored pencils.</a:t>
            </a:r>
          </a:p>
          <a:p>
            <a:pPr eaLnBrk="1" hangingPunct="1"/>
            <a:r>
              <a:rPr lang="en-US" sz="2800"/>
              <a:t>Label each part on your city A – J. Circle the letter.</a:t>
            </a:r>
          </a:p>
          <a:p>
            <a:pPr eaLnBrk="1" hangingPunct="1"/>
            <a:r>
              <a:rPr lang="en-US" sz="2800"/>
              <a:t>Create a map legend or key in the corner of your map which lists the letters A-J and identifies the name of each place. </a:t>
            </a:r>
          </a:p>
          <a:p>
            <a:pPr lvl="1" eaLnBrk="1" hangingPunct="1"/>
            <a:r>
              <a:rPr lang="en-US" sz="2400"/>
              <a:t>Example. A= Far Far Away; </a:t>
            </a:r>
            <a:br>
              <a:rPr lang="en-US" sz="2400"/>
            </a:br>
            <a:r>
              <a:rPr lang="en-US" sz="2400"/>
              <a:t>B=city limits</a:t>
            </a:r>
          </a:p>
        </p:txBody>
      </p:sp>
      <p:pic>
        <p:nvPicPr>
          <p:cNvPr id="25603" name="Picture 8" descr="http://www.exploremaps.com/Media/Legend%20for%20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90260">
            <a:off x="6746875" y="3979863"/>
            <a:ext cx="1338263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0" descr="http://t2.gstatic.com/images?q=tbn:6vR2q-eSmDfi-M:http://www.wdwinfo.com/resortmaps/Map_WDW_Resort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5049838"/>
            <a:ext cx="2514600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2" descr="http://t0.gstatic.com/images?q=tbn:nm1ApLsoJFNAsM:http://www.anderson.ucla.edu/zone/clubs/otma/Disney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5181600"/>
            <a:ext cx="25908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5" descr="RyeGras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609600"/>
            <a:ext cx="80010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17" descr="farfarawayuy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533400"/>
            <a:ext cx="31242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9" descr="dnk_befor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4038600"/>
            <a:ext cx="10572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7" descr="shrek_gingerbread_man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38600" y="5334000"/>
            <a:ext cx="5207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1" descr="castl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14600" y="11430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33" descr="gingerbread-hous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8200" y="4572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37" descr="Shrek%25202%2520-%2520Puss%2520in%2520Boots%2520(resized)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90800" y="3352800"/>
            <a:ext cx="1171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1" descr="760_the_shrek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066800" y="1905000"/>
            <a:ext cx="93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29" descr="shrek_2_fiona_x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133600" y="2057400"/>
            <a:ext cx="5413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38" descr="j0144335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0"/>
            <a:ext cx="60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39" descr="j0144335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534400" y="0"/>
            <a:ext cx="60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40" descr="j0144335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41" descr="j0144335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47" descr="fi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867400" y="609600"/>
            <a:ext cx="26670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45" descr="180px-Shrek_dragon">
            <a:hlinkClick r:id="rId25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019800" y="1219200"/>
            <a:ext cx="11414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49" descr="j0345887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7"/>
              <a:srcRect/>
              <a:stretch>
                <a:fillRect/>
              </a:stretch>
            </p:blipFill>
          </mc:Choice>
          <mc:Fallback>
            <p:blipFill>
              <a:blip r:embed="rId28"/>
              <a:srcRect/>
              <a:stretch>
                <a:fillRect/>
              </a:stretch>
            </p:blipFill>
          </mc:Fallback>
        </mc:AlternateContent>
        <p:spPr bwMode="auto">
          <a:xfrm>
            <a:off x="4800600" y="3429000"/>
            <a:ext cx="13081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Picture 43" descr="shrek3-mice">
            <a:hlinkClick r:id="rId29"/>
          </p:cNvPr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6019800" y="2971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59" descr="raods_pic_05">
            <a:hlinkClick r:id="rId31"/>
          </p:cNvPr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1981200" y="5257800"/>
            <a:ext cx="13716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Picture 61" descr="Trail-BBCWoman%2520walking%2520dog%2520on%2520trail">
            <a:hlinkClick r:id="rId33"/>
          </p:cNvPr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4495800" y="251460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63" descr="parksAndTrailsBridge">
            <a:hlinkClick r:id="rId35"/>
          </p:cNvPr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7696200" y="2743200"/>
            <a:ext cx="8286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9" name="Picture 67" descr="recycle_logo">
            <a:hlinkClick r:id="rId37"/>
          </p:cNvPr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1524000" y="4648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0" name="Picture 69" descr="cambridge-police-badge">
            <a:hlinkClick r:id="rId39"/>
          </p:cNvPr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2362200" y="3505200"/>
            <a:ext cx="428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1" name="Text Box 70"/>
          <p:cNvSpPr txBox="1">
            <a:spLocks noChangeArrowheads="1"/>
          </p:cNvSpPr>
          <p:nvPr/>
        </p:nvSpPr>
        <p:spPr bwMode="auto">
          <a:xfrm>
            <a:off x="6477000" y="4565650"/>
            <a:ext cx="2667000" cy="2109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u="sng"/>
              <a:t>Legend</a:t>
            </a:r>
            <a:br>
              <a:rPr lang="en-US" sz="1200" u="sng"/>
            </a:br>
            <a:r>
              <a:rPr lang="en-US" sz="1200"/>
              <a:t>A: Far Far Away</a:t>
            </a:r>
            <a:br>
              <a:rPr lang="en-US" sz="1200"/>
            </a:br>
            <a:r>
              <a:rPr lang="en-US" sz="1200"/>
              <a:t>B: Brick Wall</a:t>
            </a:r>
            <a:br>
              <a:rPr lang="en-US" sz="1200"/>
            </a:br>
            <a:r>
              <a:rPr lang="en-US" sz="1200"/>
              <a:t>C: Environment</a:t>
            </a:r>
            <a:br>
              <a:rPr lang="en-US" sz="1200"/>
            </a:br>
            <a:r>
              <a:rPr lang="en-US" sz="1200"/>
              <a:t>D: Shrek’s Castle</a:t>
            </a:r>
            <a:br>
              <a:rPr lang="en-US" sz="1200"/>
            </a:br>
            <a:r>
              <a:rPr lang="en-US" sz="1200"/>
              <a:t>E: Puss-n-boots Security Service</a:t>
            </a:r>
            <a:br>
              <a:rPr lang="en-US" sz="1200"/>
            </a:br>
            <a:r>
              <a:rPr lang="en-US" sz="1200"/>
              <a:t>F: Gingerbread Man’s Cookie Factory</a:t>
            </a:r>
            <a:br>
              <a:rPr lang="en-US" sz="1200"/>
            </a:br>
            <a:r>
              <a:rPr lang="en-US" sz="1200"/>
              <a:t>G: Roads</a:t>
            </a:r>
            <a:br>
              <a:rPr lang="en-US" sz="1200"/>
            </a:br>
            <a:r>
              <a:rPr lang="en-US" sz="1200"/>
              <a:t>H: 3 Blind Mice Delivery Service</a:t>
            </a:r>
            <a:br>
              <a:rPr lang="en-US" sz="1200"/>
            </a:br>
            <a:r>
              <a:rPr lang="en-US" sz="1200"/>
              <a:t>I: Dragon Power Service (DPS)</a:t>
            </a:r>
            <a:br>
              <a:rPr lang="en-US" sz="1200"/>
            </a:br>
            <a:r>
              <a:rPr lang="en-US" sz="1200"/>
              <a:t>J: Donkey Recycling</a:t>
            </a:r>
          </a:p>
        </p:txBody>
      </p:sp>
      <p:sp>
        <p:nvSpPr>
          <p:cNvPr id="27672" name="Text Box 71"/>
          <p:cNvSpPr txBox="1">
            <a:spLocks noChangeArrowheads="1"/>
          </p:cNvSpPr>
          <p:nvPr/>
        </p:nvSpPr>
        <p:spPr bwMode="auto">
          <a:xfrm>
            <a:off x="609600" y="609600"/>
            <a:ext cx="3048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A</a:t>
            </a:r>
          </a:p>
        </p:txBody>
      </p:sp>
      <p:sp>
        <p:nvSpPr>
          <p:cNvPr id="27673" name="Text Box 72"/>
          <p:cNvSpPr txBox="1">
            <a:spLocks noChangeArrowheads="1"/>
          </p:cNvSpPr>
          <p:nvPr/>
        </p:nvSpPr>
        <p:spPr bwMode="auto">
          <a:xfrm>
            <a:off x="0" y="2895600"/>
            <a:ext cx="3810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B</a:t>
            </a:r>
          </a:p>
        </p:txBody>
      </p:sp>
      <p:sp>
        <p:nvSpPr>
          <p:cNvPr id="27674" name="Text Box 73"/>
          <p:cNvSpPr txBox="1">
            <a:spLocks noChangeArrowheads="1"/>
          </p:cNvSpPr>
          <p:nvPr/>
        </p:nvSpPr>
        <p:spPr bwMode="auto">
          <a:xfrm>
            <a:off x="4724400" y="838200"/>
            <a:ext cx="4572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C</a:t>
            </a:r>
          </a:p>
        </p:txBody>
      </p:sp>
      <p:sp>
        <p:nvSpPr>
          <p:cNvPr id="27675" name="Text Box 74"/>
          <p:cNvSpPr txBox="1">
            <a:spLocks noChangeArrowheads="1"/>
          </p:cNvSpPr>
          <p:nvPr/>
        </p:nvSpPr>
        <p:spPr bwMode="auto">
          <a:xfrm>
            <a:off x="4114800" y="1371600"/>
            <a:ext cx="3810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D</a:t>
            </a:r>
          </a:p>
        </p:txBody>
      </p:sp>
      <p:sp>
        <p:nvSpPr>
          <p:cNvPr id="27676" name="Text Box 75"/>
          <p:cNvSpPr txBox="1">
            <a:spLocks noChangeArrowheads="1"/>
          </p:cNvSpPr>
          <p:nvPr/>
        </p:nvSpPr>
        <p:spPr bwMode="auto">
          <a:xfrm>
            <a:off x="2362200" y="4038600"/>
            <a:ext cx="3810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E</a:t>
            </a:r>
          </a:p>
        </p:txBody>
      </p:sp>
      <p:sp>
        <p:nvSpPr>
          <p:cNvPr id="27677" name="Text Box 76"/>
          <p:cNvSpPr txBox="1">
            <a:spLocks noChangeArrowheads="1"/>
          </p:cNvSpPr>
          <p:nvPr/>
        </p:nvSpPr>
        <p:spPr bwMode="auto">
          <a:xfrm>
            <a:off x="4495800" y="4800600"/>
            <a:ext cx="3810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F</a:t>
            </a:r>
          </a:p>
        </p:txBody>
      </p:sp>
      <p:sp>
        <p:nvSpPr>
          <p:cNvPr id="27678" name="Text Box 77"/>
          <p:cNvSpPr txBox="1">
            <a:spLocks noChangeArrowheads="1"/>
          </p:cNvSpPr>
          <p:nvPr/>
        </p:nvSpPr>
        <p:spPr bwMode="auto">
          <a:xfrm>
            <a:off x="7086600" y="3581400"/>
            <a:ext cx="3048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H</a:t>
            </a:r>
          </a:p>
        </p:txBody>
      </p:sp>
      <p:sp>
        <p:nvSpPr>
          <p:cNvPr id="27679" name="Text Box 78"/>
          <p:cNvSpPr txBox="1">
            <a:spLocks noChangeArrowheads="1"/>
          </p:cNvSpPr>
          <p:nvPr/>
        </p:nvSpPr>
        <p:spPr bwMode="auto">
          <a:xfrm>
            <a:off x="1524000" y="4114800"/>
            <a:ext cx="4572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J</a:t>
            </a:r>
          </a:p>
        </p:txBody>
      </p:sp>
      <p:sp>
        <p:nvSpPr>
          <p:cNvPr id="27680" name="Text Box 79"/>
          <p:cNvSpPr txBox="1">
            <a:spLocks noChangeArrowheads="1"/>
          </p:cNvSpPr>
          <p:nvPr/>
        </p:nvSpPr>
        <p:spPr bwMode="auto">
          <a:xfrm>
            <a:off x="7543800" y="685800"/>
            <a:ext cx="3810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I</a:t>
            </a:r>
          </a:p>
        </p:txBody>
      </p:sp>
      <p:sp>
        <p:nvSpPr>
          <p:cNvPr id="27681" name="Text Box 80"/>
          <p:cNvSpPr txBox="1">
            <a:spLocks noChangeArrowheads="1"/>
          </p:cNvSpPr>
          <p:nvPr/>
        </p:nvSpPr>
        <p:spPr bwMode="auto">
          <a:xfrm>
            <a:off x="5562600" y="2590800"/>
            <a:ext cx="3048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G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Explain why you chose the items to represent each cell </a:t>
            </a:r>
            <a:r>
              <a:rPr lang="en-US" sz="4000" dirty="0" smtClean="0">
                <a:ea typeface="+mj-ea"/>
                <a:cs typeface="+mj-cs"/>
              </a:rPr>
              <a:t>part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8001000" cy="5105400"/>
          </a:xfrm>
        </p:spPr>
        <p:txBody>
          <a:bodyPr/>
          <a:lstStyle/>
          <a:p>
            <a:pPr eaLnBrk="1" hangingPunct="1"/>
            <a:r>
              <a:rPr lang="en-US" dirty="0"/>
              <a:t>List the letters A-J</a:t>
            </a:r>
          </a:p>
          <a:p>
            <a:pPr eaLnBrk="1" hangingPunct="1"/>
            <a:r>
              <a:rPr lang="en-US" dirty="0"/>
              <a:t>For each letter:</a:t>
            </a:r>
          </a:p>
          <a:p>
            <a:pPr lvl="1" eaLnBrk="1" hangingPunct="1"/>
            <a:r>
              <a:rPr lang="en-US" dirty="0"/>
              <a:t>State the name of the</a:t>
            </a:r>
            <a:r>
              <a:rPr lang="en-US" dirty="0" smtClean="0"/>
              <a:t> </a:t>
            </a:r>
            <a:r>
              <a:rPr lang="en-US" b="1" dirty="0" smtClean="0"/>
              <a:t>place/character</a:t>
            </a:r>
          </a:p>
          <a:p>
            <a:pPr lvl="1" eaLnBrk="1" hangingPunct="1"/>
            <a:r>
              <a:rPr lang="en-US" dirty="0"/>
              <a:t>The name of the </a:t>
            </a:r>
            <a:r>
              <a:rPr lang="en-US" b="1" dirty="0"/>
              <a:t>cell part</a:t>
            </a:r>
            <a:r>
              <a:rPr lang="en-US" dirty="0"/>
              <a:t> it corresponds to</a:t>
            </a:r>
          </a:p>
          <a:p>
            <a:pPr lvl="1" eaLnBrk="1" hangingPunct="1"/>
            <a:r>
              <a:rPr lang="en-US" b="1" dirty="0"/>
              <a:t>Why</a:t>
            </a:r>
            <a:r>
              <a:rPr lang="en-US" dirty="0"/>
              <a:t> you selected that item to represent the cell part</a:t>
            </a:r>
          </a:p>
          <a:p>
            <a:pPr eaLnBrk="1" hangingPunct="1"/>
            <a:r>
              <a:rPr lang="en-US" dirty="0"/>
              <a:t>Must be in complete sentences. </a:t>
            </a:r>
          </a:p>
          <a:p>
            <a:pPr lvl="1" eaLnBrk="1" hangingPunct="1"/>
            <a:r>
              <a:rPr lang="en-US" u="sng" dirty="0"/>
              <a:t>Example:</a:t>
            </a:r>
            <a:r>
              <a:rPr lang="en-US" dirty="0"/>
              <a:t> </a:t>
            </a:r>
            <a:r>
              <a:rPr lang="en-US" dirty="0" smtClean="0"/>
              <a:t> D: </a:t>
            </a:r>
            <a:r>
              <a:rPr lang="en-US" dirty="0"/>
              <a:t>The</a:t>
            </a:r>
            <a:r>
              <a:rPr lang="en-US" dirty="0" smtClean="0"/>
              <a:t> </a:t>
            </a:r>
            <a:r>
              <a:rPr lang="en-US" b="1" dirty="0" smtClean="0"/>
              <a:t>city hall/courthouse </a:t>
            </a:r>
            <a:r>
              <a:rPr lang="en-US" dirty="0"/>
              <a:t>represents the </a:t>
            </a:r>
            <a:r>
              <a:rPr lang="en-US" b="1" dirty="0"/>
              <a:t>nucleus </a:t>
            </a:r>
            <a:r>
              <a:rPr lang="en-US" dirty="0"/>
              <a:t>because </a:t>
            </a:r>
            <a:r>
              <a:rPr lang="en-US" b="1" dirty="0"/>
              <a:t>its function is to control the town’s activities</a:t>
            </a:r>
          </a:p>
          <a:p>
            <a:pPr eaLnBrk="1" hangingPunct="1"/>
            <a:endParaRPr lang="en-US" dirty="0"/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4343400" y="59436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4000">
                <a:solidFill>
                  <a:schemeClr val="tx2"/>
                </a:solidFill>
              </a:rPr>
              <a:t>On notebook paper.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13732</TotalTime>
  <Words>796</Words>
  <Application>Microsoft Macintosh PowerPoint</Application>
  <PresentationFormat>On-screen Show (4:3)</PresentationFormat>
  <Paragraphs>129</Paragraphs>
  <Slides>13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Think of a City</vt:lpstr>
      <vt:lpstr>A cell can be compared to a city!</vt:lpstr>
      <vt:lpstr>Slide 4</vt:lpstr>
      <vt:lpstr>Slide 5</vt:lpstr>
      <vt:lpstr>Create a City Cell Analogy</vt:lpstr>
      <vt:lpstr>Create your map and legend.</vt:lpstr>
      <vt:lpstr>Slide 8</vt:lpstr>
      <vt:lpstr>Explain why you chose the items to represent each cell part</vt:lpstr>
      <vt:lpstr>Slide 10</vt:lpstr>
      <vt:lpstr>Final Product:</vt:lpstr>
      <vt:lpstr>Slide 12</vt:lpstr>
      <vt:lpstr>Slide 13</vt:lpstr>
    </vt:vector>
  </TitlesOfParts>
  <Manager/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City Analogy</dc:title>
  <dc:subject/>
  <dc:creator>Jo Jo &amp; Brent</dc:creator>
  <cp:keywords/>
  <dc:description/>
  <cp:lastModifiedBy>LAUSD User</cp:lastModifiedBy>
  <cp:revision>24</cp:revision>
  <cp:lastPrinted>2014-11-06T16:46:13Z</cp:lastPrinted>
  <dcterms:created xsi:type="dcterms:W3CDTF">2014-11-06T16:06:44Z</dcterms:created>
  <dcterms:modified xsi:type="dcterms:W3CDTF">2014-11-06T23:49:39Z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TC010690891033</vt:lpwstr>
  </property>
</Properties>
</file>